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4990"/>
    <p:restoredTop sz="95101"/>
  </p:normalViewPr>
  <p:slideViewPr>
    <p:cSldViewPr snapToGrid="0">
      <p:cViewPr varScale="1">
        <p:scale>
          <a:sx n="63" d="100"/>
          <a:sy n="63" d="100"/>
        </p:scale>
        <p:origin x="732" y="56"/>
      </p:cViewPr>
      <p:guideLst>
        <p:guide orient="horz" pos="2159"/>
        <p:guide pos="3838"/>
      </p:guideLst>
    </p:cSldViewPr>
  </p:slideViewPr>
  <p:notesTextViewPr>
    <p:cViewPr>
      <p:scale>
        <a:sx n="100" d="100"/>
        <a:sy n="100" d="100"/>
      </p:scale>
      <p:origin x="0" y="0"/>
    </p:cViewPr>
  </p:notesTextViewPr>
  <p:gridSpacing cx="36868100" cy="368681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 Type="http://schemas.openxmlformats.org/officeDocument/2006/relationships/slide" Target="slides/slide2.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 Type="http://schemas.openxmlformats.org/officeDocument/2006/relationships/slide" Target="slides/slide3.xml"  /><Relationship Id="rId40" Type="http://schemas.openxmlformats.org/officeDocument/2006/relationships/presProps" Target="presProps.xml"  /><Relationship Id="rId41" Type="http://schemas.openxmlformats.org/officeDocument/2006/relationships/viewProps" Target="viewProps.xml"  /><Relationship Id="rId42" Type="http://schemas.openxmlformats.org/officeDocument/2006/relationships/theme" Target="theme/theme1.xml"  /><Relationship Id="rId43" Type="http://schemas.openxmlformats.org/officeDocument/2006/relationships/tableStyles" Target="tableStyles.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1524000" y="1122363"/>
            <a:ext cx="9144000" cy="2387600"/>
          </a:xfrm>
        </p:spPr>
        <p:txBody>
          <a:bodyPr anchor="b"/>
          <a:lstStyle>
            <a:lvl1pPr algn="ctr">
              <a:defRPr sz="6000"/>
            </a:lvl1pPr>
          </a:lstStyle>
          <a:p>
            <a:pPr lvl="0">
              <a:defRPr lang="ko-KR" altLang="en-US"/>
            </a:pPr>
            <a:r>
              <a:rPr lang="ko-KR" altLang="en-US"/>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defRPr lang="ko-KR" altLang="en-US"/>
            </a:pPr>
            <a:r>
              <a:rPr lang="ko-KR" altLang="en-US"/>
              <a:t>클릭하여 마스터 부제목 스타일 편집</a:t>
            </a:r>
            <a:endParaRPr lang="ko-KR" altLang="en-US"/>
          </a:p>
        </p:txBody>
      </p:sp>
      <p:sp>
        <p:nvSpPr>
          <p:cNvPr id="4" name="날짜 개체 틀 3"/>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5" name="바닥글 개체 틀 4"/>
          <p:cNvSpPr>
            <a:spLocks noGrp="1"/>
          </p:cNvSpPr>
          <p:nvPr>
            <p:ph type="ftr" sz="quarter" idx="11"/>
          </p:nvPr>
        </p:nvSpPr>
        <p:spPr/>
        <p:txBody>
          <a:bodyPr/>
          <a:lstStyle/>
          <a:p>
            <a:pPr lvl="0">
              <a:defRPr lang="ko-KR" altLang="en-US"/>
            </a:pPr>
            <a:r>
              <a:rPr lang="ko-KR" altLang="en-US"/>
              <a:t/>
            </a:r>
            <a:endParaRPr lang="ko-KR" altLang="en-US"/>
          </a:p>
        </p:txBody>
      </p:sp>
      <p:sp>
        <p:nvSpPr>
          <p:cNvPr id="6" name="슬라이드 번호 개체 틀 5"/>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839788" y="457200"/>
            <a:ext cx="3932237" cy="1600200"/>
          </a:xfrm>
        </p:spPr>
        <p:txBody>
          <a:bodyPr anchor="b"/>
          <a:lstStyle>
            <a:lvl1pPr>
              <a:defRPr sz="3200"/>
            </a:lvl1pPr>
          </a:lstStyle>
          <a:p>
            <a:pPr lvl="0">
              <a:defRPr lang="ko-KR" altLang="en-US"/>
            </a:pPr>
            <a:r>
              <a:rPr lang="ko-KR" altLang="en-US"/>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lang="ko-KR" altLang="en-US"/>
            </a:pPr>
            <a:r>
              <a:rPr lang="ko-KR" altLang="en-US"/>
              <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lang="ko-KR" altLang="en-US"/>
            </a:pPr>
            <a:r>
              <a:rPr lang="ko-KR" altLang="en-US"/>
              <a:t>마스터 텍스트 스타일을 편집하려면 클릭</a:t>
            </a:r>
            <a:endParaRPr lang="ko-KR" altLang="en-US"/>
          </a:p>
        </p:txBody>
      </p:sp>
      <p:sp>
        <p:nvSpPr>
          <p:cNvPr id="5" name="날짜 개체 틀 4"/>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6" name="바닥글 개체 틀 5"/>
          <p:cNvSpPr>
            <a:spLocks noGrp="1"/>
          </p:cNvSpPr>
          <p:nvPr>
            <p:ph type="ftr" sz="quarter" idx="11"/>
          </p:nvPr>
        </p:nvSpPr>
        <p:spPr/>
        <p:txBody>
          <a:bodyPr/>
          <a:lstStyle/>
          <a:p>
            <a:pPr lvl="0">
              <a:defRPr lang="ko-KR" altLang="en-US"/>
            </a:pPr>
            <a:r>
              <a:rPr lang="ko-KR" altLang="en-US"/>
              <a:t/>
            </a:r>
            <a:endParaRPr lang="ko-KR" altLang="en-US"/>
          </a:p>
        </p:txBody>
      </p:sp>
      <p:sp>
        <p:nvSpPr>
          <p:cNvPr id="7" name="슬라이드 번호 개체 틀 6"/>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세로 본문" type="vertTx" preserve="1">
  <p:cSld name="제목 및 세로 본문">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4" name="날짜 개체 틀 3"/>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5" name="바닥글 개체 틀 4"/>
          <p:cNvSpPr>
            <a:spLocks noGrp="1"/>
          </p:cNvSpPr>
          <p:nvPr>
            <p:ph type="ftr" sz="quarter" idx="11"/>
          </p:nvPr>
        </p:nvSpPr>
        <p:spPr/>
        <p:txBody>
          <a:bodyPr/>
          <a:lstStyle/>
          <a:p>
            <a:pPr lvl="0">
              <a:defRPr lang="ko-KR" altLang="en-US"/>
            </a:pPr>
            <a:r>
              <a:rPr lang="ko-KR" altLang="en-US"/>
              <a:t/>
            </a:r>
            <a:endParaRPr lang="ko-KR" altLang="en-US"/>
          </a:p>
        </p:txBody>
      </p:sp>
      <p:sp>
        <p:nvSpPr>
          <p:cNvPr id="6" name="슬라이드 번호 개체 틀 5"/>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724900" y="365125"/>
            <a:ext cx="2628900" cy="5811838"/>
          </a:xfrm>
        </p:spPr>
        <p:txBody>
          <a:bodyPr vert="eaVert"/>
          <a:lstStyle/>
          <a:p>
            <a:pPr lvl="0">
              <a:defRPr lang="ko-KR" altLang="en-US"/>
            </a:pPr>
            <a:r>
              <a:rPr lang="ko-KR" altLang="en-US"/>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4" name="날짜 개체 틀 3"/>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5" name="바닥글 개체 틀 4"/>
          <p:cNvSpPr>
            <a:spLocks noGrp="1"/>
          </p:cNvSpPr>
          <p:nvPr>
            <p:ph type="ftr" sz="quarter" idx="11"/>
          </p:nvPr>
        </p:nvSpPr>
        <p:spPr/>
        <p:txBody>
          <a:bodyPr/>
          <a:lstStyle/>
          <a:p>
            <a:pPr lvl="0">
              <a:defRPr lang="ko-KR" altLang="en-US"/>
            </a:pPr>
            <a:r>
              <a:rPr lang="ko-KR" altLang="en-US"/>
              <a:t/>
            </a:r>
            <a:endParaRPr lang="ko-KR" altLang="en-US"/>
          </a:p>
        </p:txBody>
      </p:sp>
      <p:sp>
        <p:nvSpPr>
          <p:cNvPr id="6" name="슬라이드 번호 개체 틀 5"/>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내용 개체 틀 2"/>
          <p:cNvSpPr>
            <a:spLocks noGrp="1"/>
          </p:cNvSpPr>
          <p:nvPr>
            <p:ph idx="1"/>
          </p:nvPr>
        </p:nvSpPr>
        <p:spPr/>
        <p:txBody>
          <a:body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4" name="날짜 개체 틀 3"/>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5" name="바닥글 개체 틀 4"/>
          <p:cNvSpPr>
            <a:spLocks noGrp="1"/>
          </p:cNvSpPr>
          <p:nvPr>
            <p:ph type="ftr" sz="quarter" idx="11"/>
          </p:nvPr>
        </p:nvSpPr>
        <p:spPr/>
        <p:txBody>
          <a:bodyPr/>
          <a:lstStyle/>
          <a:p>
            <a:pPr lvl="0">
              <a:defRPr lang="ko-KR" altLang="en-US"/>
            </a:pPr>
            <a:r>
              <a:rPr lang="ko-KR" altLang="en-US"/>
              <a:t/>
            </a:r>
            <a:endParaRPr lang="ko-KR" altLang="en-US"/>
          </a:p>
        </p:txBody>
      </p:sp>
      <p:sp>
        <p:nvSpPr>
          <p:cNvPr id="6" name="슬라이드 번호 개체 틀 5"/>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831850" y="1709738"/>
            <a:ext cx="10515600" cy="2852737"/>
          </a:xfrm>
        </p:spPr>
        <p:txBody>
          <a:bodyPr anchor="b"/>
          <a:lstStyle>
            <a:lvl1pPr>
              <a:defRPr sz="6000"/>
            </a:lvl1pPr>
          </a:lstStyle>
          <a:p>
            <a:pPr lvl="0">
              <a:defRPr lang="ko-KR" altLang="en-US"/>
            </a:pPr>
            <a:r>
              <a:rPr lang="ko-KR" altLang="en-US"/>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lang="ko-KR" altLang="en-US"/>
            </a:pPr>
            <a:r>
              <a:rPr lang="ko-KR" altLang="en-US"/>
              <a:t>마스터 텍스트 스타일을 편집하려면 클릭</a:t>
            </a:r>
            <a:endParaRPr lang="ko-KR" altLang="en-US"/>
          </a:p>
        </p:txBody>
      </p:sp>
      <p:sp>
        <p:nvSpPr>
          <p:cNvPr id="4" name="날짜 개체 틀 3"/>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5" name="바닥글 개체 틀 4"/>
          <p:cNvSpPr>
            <a:spLocks noGrp="1"/>
          </p:cNvSpPr>
          <p:nvPr>
            <p:ph type="ftr" sz="quarter" idx="11"/>
          </p:nvPr>
        </p:nvSpPr>
        <p:spPr/>
        <p:txBody>
          <a:bodyPr/>
          <a:lstStyle/>
          <a:p>
            <a:pPr lvl="0">
              <a:defRPr lang="ko-KR" altLang="en-US"/>
            </a:pPr>
            <a:r>
              <a:rPr lang="ko-KR" altLang="en-US"/>
              <a:t/>
            </a:r>
            <a:endParaRPr lang="ko-KR" altLang="en-US"/>
          </a:p>
        </p:txBody>
      </p:sp>
      <p:sp>
        <p:nvSpPr>
          <p:cNvPr id="6" name="슬라이드 번호 개체 틀 5"/>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2개"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5" name="날짜 개체 틀 4"/>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6" name="바닥글 개체 틀 5"/>
          <p:cNvSpPr>
            <a:spLocks noGrp="1"/>
          </p:cNvSpPr>
          <p:nvPr>
            <p:ph type="ftr" sz="quarter" idx="11"/>
          </p:nvPr>
        </p:nvSpPr>
        <p:spPr/>
        <p:txBody>
          <a:bodyPr/>
          <a:lstStyle/>
          <a:p>
            <a:pPr lvl="0">
              <a:defRPr lang="ko-KR" altLang="en-US"/>
            </a:pPr>
            <a:r>
              <a:rPr lang="ko-KR" altLang="en-US"/>
              <a:t/>
            </a:r>
            <a:endParaRPr lang="ko-KR" altLang="en-US"/>
          </a:p>
        </p:txBody>
      </p:sp>
      <p:sp>
        <p:nvSpPr>
          <p:cNvPr id="7" name="슬라이드 번호 개체 틀 6"/>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비교"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idx="0"/>
          </p:nvPr>
        </p:nvSpPr>
        <p:spPr>
          <a:xfrm>
            <a:off x="839788" y="365125"/>
            <a:ext cx="10515600" cy="1325563"/>
          </a:xfrm>
        </p:spPr>
        <p:txBody>
          <a:bodyPr/>
          <a:lstStyle/>
          <a:p>
            <a:pPr lvl="0">
              <a:defRPr lang="ko-KR" altLang="en-US"/>
            </a:pPr>
            <a:r>
              <a:rPr lang="ko-KR" altLang="en-US"/>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lang="ko-KR" altLang="en-US"/>
            </a:pPr>
            <a:r>
              <a:rPr lang="ko-KR" altLang="en-US"/>
              <a:t>마스터 텍스트 스타일을 편집하려면 클릭</a:t>
            </a:r>
            <a:endParaRPr lang="ko-KR" altLang="en-US"/>
          </a:p>
        </p:txBody>
      </p:sp>
      <p:sp>
        <p:nvSpPr>
          <p:cNvPr id="4" name="내용 개체 틀 3"/>
          <p:cNvSpPr>
            <a:spLocks noGrp="1"/>
          </p:cNvSpPr>
          <p:nvPr>
            <p:ph sz="half" idx="2"/>
          </p:nvPr>
        </p:nvSpPr>
        <p:spPr>
          <a:xfrm>
            <a:off x="839788" y="2505075"/>
            <a:ext cx="5157787" cy="3684588"/>
          </a:xfrm>
        </p:spPr>
        <p:txBody>
          <a:body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lang="ko-KR" altLang="en-US"/>
            </a:pPr>
            <a:r>
              <a:rPr lang="ko-KR" altLang="en-US"/>
              <a:t>마스터 텍스트 스타일을 편집하려면 클릭</a:t>
            </a:r>
            <a:endParaRPr lang="ko-KR" altLang="en-US"/>
          </a:p>
        </p:txBody>
      </p:sp>
      <p:sp>
        <p:nvSpPr>
          <p:cNvPr id="6" name="내용 개체 틀 5"/>
          <p:cNvSpPr>
            <a:spLocks noGrp="1"/>
          </p:cNvSpPr>
          <p:nvPr>
            <p:ph sz="quarter" idx="4"/>
          </p:nvPr>
        </p:nvSpPr>
        <p:spPr>
          <a:xfrm>
            <a:off x="6172200" y="2505075"/>
            <a:ext cx="5183188" cy="3684588"/>
          </a:xfrm>
        </p:spPr>
        <p:txBody>
          <a:body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7" name="날짜 개체 틀 6"/>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8" name="바닥글 개체 틀 7"/>
          <p:cNvSpPr>
            <a:spLocks noGrp="1"/>
          </p:cNvSpPr>
          <p:nvPr>
            <p:ph type="ftr" sz="quarter" idx="11"/>
          </p:nvPr>
        </p:nvSpPr>
        <p:spPr/>
        <p:txBody>
          <a:bodyPr/>
          <a:lstStyle/>
          <a:p>
            <a:pPr lvl="0">
              <a:defRPr lang="ko-KR" altLang="en-US"/>
            </a:pPr>
            <a:r>
              <a:rPr lang="ko-KR" altLang="en-US"/>
              <a:t/>
            </a:r>
            <a:endParaRPr lang="ko-KR" altLang="en-US"/>
          </a:p>
        </p:txBody>
      </p:sp>
      <p:sp>
        <p:nvSpPr>
          <p:cNvPr id="9" name="슬라이드 번호 개체 틀 8"/>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날짜 개체 틀 2"/>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4" name="바닥글 개체 틀 3"/>
          <p:cNvSpPr>
            <a:spLocks noGrp="1"/>
          </p:cNvSpPr>
          <p:nvPr>
            <p:ph type="ftr" sz="quarter" idx="11"/>
          </p:nvPr>
        </p:nvSpPr>
        <p:spPr/>
        <p:txBody>
          <a:bodyPr/>
          <a:lstStyle/>
          <a:p>
            <a:pPr lvl="0">
              <a:defRPr lang="ko-KR" altLang="en-US"/>
            </a:pPr>
            <a:r>
              <a:rPr lang="ko-KR" altLang="en-US"/>
              <a:t/>
            </a:r>
            <a:endParaRPr lang="ko-KR" altLang="en-US"/>
          </a:p>
        </p:txBody>
      </p:sp>
      <p:sp>
        <p:nvSpPr>
          <p:cNvPr id="5" name="슬라이드 번호 개체 틀 4"/>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rgbClr val="474652"/>
                </a:solidFill>
                <a:latin typeface="Arial" panose="020B0604020202020204" pitchFamily="34" charset="0"/>
                <a:cs typeface="Arial" panose="020B0604020202020204" pitchFamily="34" charset="0"/>
              </a:rPr>
              <a:t>ⓒSaebyeol Yu.</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err="1">
                <a:solidFill>
                  <a:srgbClr val="474652"/>
                </a:solidFill>
                <a:latin typeface="Arial" panose="020B0604020202020204" pitchFamily="34" charset="0"/>
                <a:cs typeface="Arial" panose="020B0604020202020204" pitchFamily="34" charset="0"/>
              </a:rPr>
              <a:t>Saebyeol’s</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a:solidFill>
                  <a:srgbClr val="474652"/>
                </a:solidFill>
                <a:latin typeface="Arial" panose="020B0604020202020204" pitchFamily="34" charset="0"/>
                <a:cs typeface="Arial" panose="020B0604020202020204" pitchFamily="34" charset="0"/>
              </a:rPr>
              <a:t>PowerPoint</a:t>
            </a:r>
            <a:endParaRPr lang="ko-KR" altLang="en-US" sz="800" dirty="0">
              <a:solidFill>
                <a:srgbClr val="474652"/>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2020-09-07</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76831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5EF8880-0C23-4695-A0B7-BA55B9DCC83C}"/>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accent1"/>
          </a:solidFill>
        </p:spPr>
      </p:pic>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chemeClr val="bg1"/>
                </a:solidFill>
                <a:latin typeface="Arial" panose="020B0604020202020204" pitchFamily="34" charset="0"/>
                <a:cs typeface="Arial" panose="020B0604020202020204" pitchFamily="34" charset="0"/>
              </a:rPr>
              <a:t>ⓒSaebyeol Yu.</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err="1">
                <a:solidFill>
                  <a:schemeClr val="bg1"/>
                </a:solidFill>
                <a:latin typeface="Arial" panose="020B0604020202020204" pitchFamily="34" charset="0"/>
                <a:cs typeface="Arial" panose="020B0604020202020204" pitchFamily="34" charset="0"/>
              </a:rPr>
              <a:t>Saebyeol’s</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a:solidFill>
                  <a:schemeClr val="bg1"/>
                </a:solidFill>
                <a:latin typeface="Arial" panose="020B0604020202020204" pitchFamily="34" charset="0"/>
                <a:cs typeface="Arial" panose="020B0604020202020204" pitchFamily="34" charset="0"/>
              </a:rPr>
              <a:t>PowerPoint</a:t>
            </a:r>
            <a:endParaRPr lang="ko-KR" altLang="en-US" sz="8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2020-09-07</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844029862"/>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및 설명" type="objTx" preserve="1">
  <p:cSld name="내용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839788" y="457200"/>
            <a:ext cx="3932237" cy="1600200"/>
          </a:xfrm>
        </p:spPr>
        <p:txBody>
          <a:bodyPr anchor="b"/>
          <a:lstStyle>
            <a:lvl1pPr>
              <a:defRPr sz="3200"/>
            </a:lvl1pPr>
          </a:lstStyle>
          <a:p>
            <a:pPr lvl="0">
              <a:defRPr lang="ko-KR" altLang="en-US"/>
            </a:pPr>
            <a:r>
              <a:rPr lang="ko-KR" altLang="en-US"/>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lang="ko-KR" altLang="en-US"/>
            </a:pPr>
            <a:r>
              <a:rPr lang="ko-KR" altLang="en-US"/>
              <a:t>마스터 텍스트 스타일을 편집하려면 클릭</a:t>
            </a:r>
            <a:endParaRPr lang="ko-KR" altLang="en-US"/>
          </a:p>
          <a:p>
            <a:pPr lvl="1">
              <a:defRPr lang="ko-KR" altLang="en-US"/>
            </a:pPr>
            <a:r>
              <a:rPr lang="ko-KR" altLang="en-US"/>
              <a:t>두 번째 수준</a:t>
            </a:r>
            <a:endParaRPr lang="ko-KR" altLang="en-US"/>
          </a:p>
          <a:p>
            <a:pPr lvl="2">
              <a:defRPr lang="ko-KR" altLang="en-US"/>
            </a:pPr>
            <a:r>
              <a:rPr lang="ko-KR" altLang="en-US"/>
              <a:t>세 번째 수준</a:t>
            </a:r>
            <a:endParaRPr lang="ko-KR" altLang="en-US"/>
          </a:p>
          <a:p>
            <a:pPr lvl="3">
              <a:defRPr lang="ko-KR" altLang="en-US"/>
            </a:pPr>
            <a:r>
              <a:rPr lang="ko-KR" altLang="en-US"/>
              <a:t>네 번째 수준</a:t>
            </a:r>
            <a:endParaRPr lang="ko-KR" altLang="en-US"/>
          </a:p>
          <a:p>
            <a:pPr lvl="4">
              <a:defRPr lang="ko-KR" altLang="en-US"/>
            </a:pPr>
            <a:r>
              <a:rPr lang="ko-KR" altLang="en-US"/>
              <a:t>다섯 번째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lang="ko-KR" altLang="en-US"/>
            </a:pPr>
            <a:r>
              <a:rPr lang="ko-KR" altLang="en-US"/>
              <a:t>마스터 텍스트 스타일을 편집하려면 클릭</a:t>
            </a:r>
            <a:endParaRPr lang="ko-KR" altLang="en-US"/>
          </a:p>
        </p:txBody>
      </p:sp>
      <p:sp>
        <p:nvSpPr>
          <p:cNvPr id="5" name="날짜 개체 틀 4"/>
          <p:cNvSpPr>
            <a:spLocks noGrp="1"/>
          </p:cNvSpPr>
          <p:nvPr>
            <p:ph type="dt" sz="half" idx="10"/>
          </p:nvPr>
        </p:nvSpPr>
        <p:spPr/>
        <p:txBody>
          <a:bodyPr/>
          <a:lstStyle/>
          <a:p>
            <a:pPr lvl="0">
              <a:defRPr lang="ko-KR" altLang="en-US"/>
            </a:pPr>
            <a:fld id="{5C85567D-AB5D-4AC7-81EF-B47DBFAE57A2}" type="datetime1">
              <a:rPr lang="ko-KR" altLang="en-US"/>
              <a:pPr lvl="0">
                <a:defRPr lang="ko-KR" altLang="en-US"/>
              </a:pPr>
              <a:t>2022-07-20</a:t>
            </a:fld>
            <a:endParaRPr lang="ko-KR" altLang="en-US"/>
          </a:p>
        </p:txBody>
      </p:sp>
      <p:sp>
        <p:nvSpPr>
          <p:cNvPr id="6" name="바닥글 개체 틀 5"/>
          <p:cNvSpPr>
            <a:spLocks noGrp="1"/>
          </p:cNvSpPr>
          <p:nvPr>
            <p:ph type="ftr" sz="quarter" idx="11"/>
          </p:nvPr>
        </p:nvSpPr>
        <p:spPr/>
        <p:txBody>
          <a:bodyPr/>
          <a:lstStyle/>
          <a:p>
            <a:pPr lvl="0">
              <a:defRPr lang="ko-KR" altLang="en-US"/>
            </a:pPr>
            <a:r>
              <a:rPr lang="ko-KR" altLang="en-US"/>
              <a:t/>
            </a:r>
            <a:endParaRPr lang="ko-KR" altLang="en-US"/>
          </a:p>
        </p:txBody>
      </p:sp>
      <p:sp>
        <p:nvSpPr>
          <p:cNvPr id="7" name="슬라이드 번호 개체 틀 6"/>
          <p:cNvSpPr>
            <a:spLocks noGrp="1"/>
          </p:cNvSpPr>
          <p:nvPr>
            <p:ph type="sldNum" sz="quarter" idx="12"/>
          </p:nvPr>
        </p:nvSpPr>
        <p:spPr/>
        <p:txBody>
          <a:bodyPr/>
          <a:lstStyle/>
          <a:p>
            <a:pPr lvl="0">
              <a:defRPr lang="ko-KR" altLang="en-US"/>
            </a:pPr>
            <a:fld id="{FFC05B24-248A-42BE-A553-D13EA5F4B5A3}" type="slidenum">
              <a:rPr lang="ko-KR" altLang="en-US"/>
              <a:pPr lvl="0">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F1A1494-3269-44A5-B276-FD1B11515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DBE9EB2-ED9C-4B7A-B116-2B1071C0D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AF56052-6094-4163-A308-25120BD6E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5567D-AB5D-4AC7-81EF-B47DBFAE57A2}" type="datetimeFigureOut">
              <a:rPr lang="ko-KR" altLang="en-US" smtClean="0"/>
              <a:t>2020-09-07</a:t>
            </a:fld>
            <a:endParaRPr lang="ko-KR" altLang="en-US"/>
          </a:p>
        </p:txBody>
      </p:sp>
      <p:sp>
        <p:nvSpPr>
          <p:cNvPr id="5" name="바닥글 개체 틀 4">
            <a:extLst>
              <a:ext uri="{FF2B5EF4-FFF2-40B4-BE49-F238E27FC236}">
                <a16:creationId xmlns:a16="http://schemas.microsoft.com/office/drawing/2014/main" id="{95B435DB-002D-4705-918F-4D6B8113C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ADB5B9A-8BFA-48CC-9427-80D4088612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88966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1.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2.png"  /><Relationship Id="rId3" Type="http://schemas.openxmlformats.org/officeDocument/2006/relationships/image" Target="../media/image13.png"  /><Relationship Id="rId4" Type="http://schemas.openxmlformats.org/officeDocument/2006/relationships/image" Target="../media/image14.png"  /><Relationship Id="rId5" Type="http://schemas.openxmlformats.org/officeDocument/2006/relationships/image" Target="../media/image15.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png"  /><Relationship Id="rId3" Type="http://schemas.openxmlformats.org/officeDocument/2006/relationships/image" Target="../media/image18.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 Id="rId3" Type="http://schemas.openxmlformats.org/officeDocument/2006/relationships/image" Target="../media/image20.png"  /><Relationship Id="rId4" Type="http://schemas.openxmlformats.org/officeDocument/2006/relationships/image" Target="../media/image21.png"  /><Relationship Id="rId5" Type="http://schemas.openxmlformats.org/officeDocument/2006/relationships/image" Target="../media/image22.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 Id="rId3" Type="http://schemas.openxmlformats.org/officeDocument/2006/relationships/image" Target="../media/image24.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 Id="rId3" Type="http://schemas.openxmlformats.org/officeDocument/2006/relationships/image" Target="../media/image26.png"  /><Relationship Id="rId4" Type="http://schemas.openxmlformats.org/officeDocument/2006/relationships/image" Target="../media/image27.png"  /><Relationship Id="rId5" Type="http://schemas.openxmlformats.org/officeDocument/2006/relationships/image" Target="../media/image2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 Id="rId3" Type="http://schemas.openxmlformats.org/officeDocument/2006/relationships/image" Target="../media/image31.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accent1"/>
        </a:solidFill>
      </p:bgPr>
    </p:bg>
    <p:spTree>
      <p:nvGrpSpPr>
        <p:cNvPr id="1" name=""/>
        <p:cNvGrpSpPr/>
        <p:nvPr/>
      </p:nvGrpSpPr>
      <p:grpSpPr>
        <a:xfrm>
          <a:off x="0" y="0"/>
          <a:ext cx="0" cy="0"/>
          <a:chOff x="0" y="0"/>
          <a:chExt cx="0" cy="0"/>
        </a:xfrm>
      </p:grpSpPr>
      <p:sp>
        <p:nvSpPr>
          <p:cNvPr id="2" name="TextBox 1"/>
          <p:cNvSpPr txBox="1"/>
          <p:nvPr/>
        </p:nvSpPr>
        <p:spPr>
          <a:xfrm>
            <a:off x="4709160" y="2676872"/>
            <a:ext cx="2754630" cy="816898"/>
          </a:xfrm>
          <a:prstGeom prst="rect">
            <a:avLst/>
          </a:prstGeom>
          <a:noFill/>
        </p:spPr>
        <p:txBody>
          <a:bodyPr wrap="none">
            <a:spAutoFit/>
          </a:bodyPr>
          <a:lstStyle/>
          <a:p>
            <a:pPr algn="ctr">
              <a:defRPr lang="ko-KR" altLang="en-US"/>
            </a:pPr>
            <a:r>
              <a:rPr lang="en-US" altLang="ko-KR" sz="4800" b="0" spc="-300">
                <a:solidFill>
                  <a:schemeClr val="bg1"/>
                </a:solidFill>
              </a:rPr>
              <a:t>Collections</a:t>
            </a:r>
            <a:endParaRPr lang="en-US" altLang="ko-KR" sz="4800" b="0" spc="-300">
              <a:solidFill>
                <a:schemeClr val="bg1"/>
              </a:solidFill>
            </a:endParaRPr>
          </a:p>
        </p:txBody>
      </p:sp>
      <p:cxnSp>
        <p:nvCxnSpPr>
          <p:cNvPr id="17" name="직선 연결선 16"/>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530913" cy="639129"/>
          </a:xfrm>
          <a:prstGeom prst="rect">
            <a:avLst/>
          </a:prstGeom>
          <a:noFill/>
        </p:spPr>
        <p:txBody>
          <a:bodyPr wrap="none">
            <a:spAutoFit/>
          </a:bodyPr>
          <a:lstStyle/>
          <a:p>
            <a:pPr lvl="0">
              <a:defRPr lang="ko-KR" altLang="en-US"/>
            </a:pPr>
            <a:r>
              <a:rPr lang="en-US" altLang="ko-KR" sz="3600" b="0" spc="-300">
                <a:solidFill>
                  <a:schemeClr val="bg1"/>
                </a:solidFill>
              </a:rPr>
              <a:t>TreeSet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47" name="직사각형 7"/>
          <p:cNvSpPr/>
          <p:nvPr/>
        </p:nvSpPr>
        <p:spPr>
          <a:xfrm>
            <a:off x="171767" y="1211858"/>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56" name=""/>
          <p:cNvSpPr txBox="1"/>
          <p:nvPr/>
        </p:nvSpPr>
        <p:spPr>
          <a:xfrm>
            <a:off x="327023" y="1318575"/>
            <a:ext cx="3600451" cy="338059"/>
          </a:xfrm>
          <a:prstGeom prst="rect">
            <a:avLst/>
          </a:prstGeom>
        </p:spPr>
        <p:txBody>
          <a:bodyPr wrap="square">
            <a:spAutoFit/>
          </a:bodyPr>
          <a:p>
            <a:pPr>
              <a:defRPr lang="ko-KR" altLang="en-US"/>
            </a:pPr>
            <a:r>
              <a:rPr lang="en-US" altLang="ko-KR" sz="1600"/>
              <a:t>Treeset </a:t>
            </a:r>
            <a:r>
              <a:rPr lang="ko-KR" altLang="en-US" sz="1600"/>
              <a:t>예제</a:t>
            </a:r>
            <a:endParaRPr lang="ko-KR" altLang="en-US" sz="1600"/>
          </a:p>
        </p:txBody>
      </p:sp>
      <p:pic>
        <p:nvPicPr>
          <p:cNvPr id="90" name=""/>
          <p:cNvPicPr>
            <a:picLocks noChangeAspect="1"/>
          </p:cNvPicPr>
          <p:nvPr/>
        </p:nvPicPr>
        <p:blipFill rotWithShape="1">
          <a:blip r:embed="rId2"/>
          <a:stretch>
            <a:fillRect/>
          </a:stretch>
        </p:blipFill>
        <p:spPr>
          <a:xfrm>
            <a:off x="1498181" y="2046600"/>
            <a:ext cx="8777188" cy="42133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4" y="101916"/>
            <a:ext cx="2483411" cy="639129"/>
          </a:xfrm>
          <a:prstGeom prst="rect">
            <a:avLst/>
          </a:prstGeom>
          <a:noFill/>
        </p:spPr>
        <p:txBody>
          <a:bodyPr wrap="none">
            <a:spAutoFit/>
          </a:bodyPr>
          <a:lstStyle/>
          <a:p>
            <a:pPr lvl="0">
              <a:defRPr lang="ko-KR" altLang="en-US"/>
            </a:pPr>
            <a:r>
              <a:rPr lang="en-US" altLang="ko-KR" sz="3600" b="0" spc="-300">
                <a:solidFill>
                  <a:schemeClr val="bg1"/>
                </a:solidFill>
              </a:rPr>
              <a:t>Map Interface</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37" name="TextBox 24"/>
          <p:cNvSpPr txBox="1"/>
          <p:nvPr/>
        </p:nvSpPr>
        <p:spPr>
          <a:xfrm>
            <a:off x="311547" y="1216420"/>
            <a:ext cx="9082487" cy="576740"/>
          </a:xfrm>
          <a:prstGeom prst="rect">
            <a:avLst/>
          </a:prstGeom>
          <a:noFill/>
        </p:spPr>
        <p:txBody>
          <a:bodyPr wrap="square">
            <a:spAutoFit/>
          </a:bodyPr>
          <a:lstStyle/>
          <a:p>
            <a:pPr algn="just">
              <a:defRPr lang="ko-KR" altLang="en-US"/>
            </a:pPr>
            <a:r>
              <a:rPr lang="en-US" altLang="ko-KR" sz="1600"/>
              <a:t>키(Key), 값(Value)의 쌍으로 이루어진 자료구조,</a:t>
            </a:r>
            <a:endParaRPr lang="en-US" altLang="ko-KR" sz="1600"/>
          </a:p>
          <a:p>
            <a:pPr algn="just">
              <a:defRPr lang="ko-KR" altLang="en-US"/>
            </a:pPr>
            <a:r>
              <a:rPr lang="en-US" altLang="ko-KR" sz="1600"/>
              <a:t>순서가 없고, 키(Key)는 유일성을 가지고, 값(Value)의 중복은 허용</a:t>
            </a:r>
            <a:r>
              <a:rPr lang="ko-KR" altLang="en-US" sz="1600"/>
              <a:t>한다</a:t>
            </a:r>
            <a:endParaRPr lang="ko-KR" altLang="en-US" sz="1600"/>
          </a:p>
        </p:txBody>
      </p:sp>
      <p:sp>
        <p:nvSpPr>
          <p:cNvPr id="38" name=""/>
          <p:cNvSpPr/>
          <p:nvPr/>
        </p:nvSpPr>
        <p:spPr>
          <a:xfrm>
            <a:off x="2925961" y="3672085"/>
            <a:ext cx="1934765" cy="1131093"/>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sz="2200"/>
              <a:t>Map</a:t>
            </a:r>
            <a:endParaRPr lang="en-US" altLang="ko-KR" sz="2200"/>
          </a:p>
        </p:txBody>
      </p:sp>
      <p:sp>
        <p:nvSpPr>
          <p:cNvPr id="39" name=""/>
          <p:cNvSpPr/>
          <p:nvPr/>
        </p:nvSpPr>
        <p:spPr>
          <a:xfrm>
            <a:off x="5525493" y="2054819"/>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a:t>Treemap</a:t>
            </a:r>
            <a:endParaRPr lang="en-US" altLang="ko-KR"/>
          </a:p>
        </p:txBody>
      </p:sp>
      <p:sp>
        <p:nvSpPr>
          <p:cNvPr id="40" name=""/>
          <p:cNvSpPr/>
          <p:nvPr/>
        </p:nvSpPr>
        <p:spPr>
          <a:xfrm>
            <a:off x="5548908" y="3953469"/>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t>HashTable</a:t>
            </a:r>
            <a:endParaRPr lang="en-US" altLang="ko-KR"/>
          </a:p>
        </p:txBody>
      </p:sp>
      <p:sp>
        <p:nvSpPr>
          <p:cNvPr id="41" name=""/>
          <p:cNvSpPr/>
          <p:nvPr/>
        </p:nvSpPr>
        <p:spPr>
          <a:xfrm>
            <a:off x="5621932" y="5772744"/>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t>Hashmap</a:t>
            </a:r>
            <a:endParaRPr lang="en-US" altLang="ko-KR"/>
          </a:p>
        </p:txBody>
      </p:sp>
      <p:cxnSp>
        <p:nvCxnSpPr>
          <p:cNvPr id="43" name=""/>
          <p:cNvCxnSpPr>
            <a:stCxn id="38" idx="2"/>
            <a:endCxn id="39" idx="0"/>
          </p:cNvCxnSpPr>
          <p:nvPr/>
        </p:nvCxnSpPr>
        <p:spPr>
          <a:xfrm rot="5400000" flipH="1" flipV="1">
            <a:off x="3813969" y="2134195"/>
            <a:ext cx="2748360" cy="2589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
          <p:cNvCxnSpPr>
            <a:stCxn id="38" idx="3"/>
            <a:endCxn id="40" idx="1"/>
          </p:cNvCxnSpPr>
          <p:nvPr/>
        </p:nvCxnSpPr>
        <p:spPr>
          <a:xfrm flipV="1">
            <a:off x="4860727" y="4236243"/>
            <a:ext cx="688181" cy="1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
          <p:cNvCxnSpPr>
            <a:endCxn id="41" idx="1"/>
          </p:cNvCxnSpPr>
          <p:nvPr/>
        </p:nvCxnSpPr>
        <p:spPr>
          <a:xfrm rot="16200000" flipH="1">
            <a:off x="4518421" y="4952008"/>
            <a:ext cx="1376363" cy="830659"/>
          </a:xfrm>
          <a:prstGeom prst="line">
            <a:avLst/>
          </a:prstGeom>
        </p:spPr>
        <p:style>
          <a:lnRef idx="1">
            <a:schemeClr val="accent1"/>
          </a:lnRef>
          <a:fillRef idx="0">
            <a:schemeClr val="accent1"/>
          </a:fillRef>
          <a:effectRef idx="0">
            <a:schemeClr val="accent1"/>
          </a:effectRef>
          <a:fontRef idx="minor">
            <a:schemeClr val="tx1"/>
          </a:fontRef>
        </p:style>
      </p:cxnSp>
      <p:sp>
        <p:nvSpPr>
          <p:cNvPr id="47" name="직사각형 7"/>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730938" cy="639129"/>
          </a:xfrm>
          <a:prstGeom prst="rect">
            <a:avLst/>
          </a:prstGeom>
          <a:noFill/>
        </p:spPr>
        <p:txBody>
          <a:bodyPr wrap="none">
            <a:spAutoFit/>
          </a:bodyPr>
          <a:lstStyle/>
          <a:p>
            <a:pPr lvl="0">
              <a:defRPr lang="ko-KR" altLang="en-US"/>
            </a:pPr>
            <a:r>
              <a:rPr lang="en-US" altLang="ko-KR" sz="3600" b="0" spc="-300">
                <a:solidFill>
                  <a:schemeClr val="bg1"/>
                </a:solidFill>
              </a:rPr>
              <a:t>TreeMap</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59" name="직사각형 7"/>
          <p:cNvSpPr/>
          <p:nvPr/>
        </p:nvSpPr>
        <p:spPr>
          <a:xfrm>
            <a:off x="234869" y="3361970"/>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0" name=""/>
          <p:cNvSpPr txBox="1"/>
          <p:nvPr/>
        </p:nvSpPr>
        <p:spPr>
          <a:xfrm>
            <a:off x="409970" y="3429000"/>
            <a:ext cx="3600451" cy="336515"/>
          </a:xfrm>
          <a:prstGeom prst="rect">
            <a:avLst/>
          </a:prstGeom>
        </p:spPr>
        <p:txBody>
          <a:bodyPr wrap="square">
            <a:spAutoFit/>
          </a:bodyPr>
          <a:lstStyle/>
          <a:p>
            <a:pPr>
              <a:defRPr lang="ko-KR" altLang="en-US"/>
            </a:pPr>
            <a:r>
              <a:rPr lang="en-US" altLang="ko-KR" sz="1600"/>
              <a:t>TreeMap</a:t>
            </a:r>
            <a:r>
              <a:rPr lang="ko-KR" altLang="en-US" sz="1600"/>
              <a:t> 선언</a:t>
            </a:r>
            <a:endParaRPr lang="ko-KR" altLang="en-US" sz="1600"/>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5" y="1319212"/>
            <a:ext cx="3600451" cy="336515"/>
          </a:xfrm>
          <a:prstGeom prst="rect">
            <a:avLst/>
          </a:prstGeom>
        </p:spPr>
        <p:txBody>
          <a:bodyPr wrap="square">
            <a:spAutoFit/>
          </a:bodyPr>
          <a:lstStyle/>
          <a:p>
            <a:pPr>
              <a:defRPr lang="ko-KR" altLang="en-US"/>
            </a:pPr>
            <a:r>
              <a:rPr lang="en-US" altLang="ko-KR" sz="1600"/>
              <a:t>TreeMap</a:t>
            </a:r>
            <a:r>
              <a:rPr lang="ko-KR" altLang="en-US" sz="1600"/>
              <a:t> </a:t>
            </a:r>
            <a:r>
              <a:rPr lang="en-US" altLang="ko-KR" sz="1600"/>
              <a:t>VS HashMap</a:t>
            </a:r>
            <a:endParaRPr lang="en-US" altLang="ko-KR" sz="1600"/>
          </a:p>
        </p:txBody>
      </p:sp>
      <p:sp>
        <p:nvSpPr>
          <p:cNvPr id="70" name=""/>
          <p:cNvSpPr txBox="1"/>
          <p:nvPr/>
        </p:nvSpPr>
        <p:spPr>
          <a:xfrm>
            <a:off x="635394" y="1808956"/>
            <a:ext cx="9960373" cy="1303814"/>
          </a:xfrm>
          <a:prstGeom prst="rect">
            <a:avLst/>
          </a:prstGeom>
        </p:spPr>
        <p:txBody>
          <a:bodyPr wrap="square">
            <a:spAutoFit/>
          </a:bodyPr>
          <a:lstStyle/>
          <a:p>
            <a:pPr>
              <a:defRPr lang="ko-KR" altLang="en-US"/>
            </a:pPr>
            <a:r>
              <a:rPr lang="ko-KR" altLang="en-US" sz="1600"/>
              <a:t> TreeMap은 일반적으로 Map으로서의 성능이 HashMap보다 떨어진다. </a:t>
            </a:r>
            <a:endParaRPr lang="ko-KR" altLang="en-US" sz="1600"/>
          </a:p>
          <a:p>
            <a:pPr>
              <a:defRPr lang="ko-KR" altLang="en-US"/>
            </a:pPr>
            <a:r>
              <a:rPr lang="ko-KR" altLang="en-US" sz="1600"/>
              <a:t>TreeMap은 데이터를 저장할 때 즉시 정렬하기에 추가나 삭제가 HashMap보다 오래 걸린다.</a:t>
            </a:r>
            <a:endParaRPr lang="ko-KR" altLang="en-US" sz="1600"/>
          </a:p>
          <a:p>
            <a:pPr>
              <a:defRPr lang="ko-KR" altLang="en-US"/>
            </a:pPr>
            <a:endParaRPr lang="ko-KR" altLang="en-US" sz="1600"/>
          </a:p>
          <a:p>
            <a:pPr>
              <a:defRPr lang="ko-KR" altLang="en-US"/>
            </a:pPr>
            <a:r>
              <a:rPr lang="ko-KR" altLang="en-US" sz="1600"/>
              <a:t>하지만 정렬된 상태로 Map을 유지해야 하거나 정렬된 데이터를 조회해야 하는 범위 검색이 필요한 경우 TreeMap을 사용하는 것이 효율성면에서 좋다.</a:t>
            </a:r>
            <a:endParaRPr lang="ko-KR" altLang="en-US" sz="1600"/>
          </a:p>
        </p:txBody>
      </p:sp>
      <p:sp>
        <p:nvSpPr>
          <p:cNvPr id="71" name=""/>
          <p:cNvSpPr/>
          <p:nvPr/>
        </p:nvSpPr>
        <p:spPr>
          <a:xfrm>
            <a:off x="108147" y="1836539"/>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pic>
        <p:nvPicPr>
          <p:cNvPr id="72" name=""/>
          <p:cNvPicPr>
            <a:picLocks noChangeAspect="1"/>
          </p:cNvPicPr>
          <p:nvPr/>
        </p:nvPicPr>
        <p:blipFill rotWithShape="1">
          <a:blip r:embed="rId2"/>
          <a:stretch>
            <a:fillRect/>
          </a:stretch>
        </p:blipFill>
        <p:spPr>
          <a:xfrm>
            <a:off x="219318" y="4017175"/>
            <a:ext cx="10266082" cy="23657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2007163" cy="639129"/>
          </a:xfrm>
          <a:prstGeom prst="rect">
            <a:avLst/>
          </a:prstGeom>
          <a:noFill/>
        </p:spPr>
        <p:txBody>
          <a:bodyPr wrap="none">
            <a:spAutoFit/>
          </a:bodyPr>
          <a:lstStyle/>
          <a:p>
            <a:pPr lvl="0">
              <a:defRPr lang="ko-KR" altLang="en-US"/>
            </a:pPr>
            <a:r>
              <a:rPr lang="en-US" altLang="ko-KR" sz="3600" b="0" spc="-300">
                <a:solidFill>
                  <a:schemeClr val="bg1"/>
                </a:solidFill>
              </a:rPr>
              <a:t>HashTable</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5" y="1319212"/>
            <a:ext cx="3600451" cy="336233"/>
          </a:xfrm>
          <a:prstGeom prst="rect">
            <a:avLst/>
          </a:prstGeom>
        </p:spPr>
        <p:txBody>
          <a:bodyPr wrap="square">
            <a:spAutoFit/>
          </a:bodyPr>
          <a:lstStyle/>
          <a:p>
            <a:pPr>
              <a:defRPr lang="ko-KR" altLang="en-US"/>
            </a:pPr>
            <a:r>
              <a:rPr lang="en-US" altLang="ko-KR" sz="1600"/>
              <a:t>HashTable VS HashMap</a:t>
            </a:r>
            <a:endParaRPr lang="ko-KR" altLang="en-US" sz="1600"/>
          </a:p>
        </p:txBody>
      </p:sp>
      <p:sp>
        <p:nvSpPr>
          <p:cNvPr id="70" name=""/>
          <p:cNvSpPr txBox="1"/>
          <p:nvPr/>
        </p:nvSpPr>
        <p:spPr>
          <a:xfrm>
            <a:off x="635394" y="1808956"/>
            <a:ext cx="11180764" cy="3018314"/>
          </a:xfrm>
          <a:prstGeom prst="rect">
            <a:avLst/>
          </a:prstGeom>
        </p:spPr>
        <p:txBody>
          <a:bodyPr wrap="square">
            <a:spAutoFit/>
          </a:bodyPr>
          <a:lstStyle/>
          <a:p>
            <a:pPr>
              <a:defRPr lang="ko-KR" altLang="en-US"/>
            </a:pPr>
            <a:r>
              <a:rPr lang="en-US" altLang="ko-KR" sz="1600"/>
              <a:t>1, </a:t>
            </a:r>
            <a:r>
              <a:rPr lang="ko-KR" altLang="en-US" sz="1600"/>
              <a:t>Thread-safe 여부</a:t>
            </a:r>
            <a:endParaRPr lang="ko-KR" altLang="en-US" sz="1600"/>
          </a:p>
          <a:p>
            <a:pPr>
              <a:defRPr lang="ko-KR" altLang="en-US"/>
            </a:pPr>
            <a:r>
              <a:rPr lang="ko-KR" altLang="en-US" sz="1600"/>
              <a:t>Hashtable은 Thread-safe하고, HashMap은 Thread-safe하지 않다는 특징을 가지고 있다. 그렇기에 멀티스레드 환경이 아니라면 Hashtable은 HashMap 보다 성능이 떨어진다는 단점을 가지고 있다.</a:t>
            </a:r>
            <a:endParaRPr lang="ko-KR" altLang="en-US" sz="1600"/>
          </a:p>
          <a:p>
            <a:pPr>
              <a:defRPr lang="ko-KR" altLang="en-US"/>
            </a:pPr>
            <a:endParaRPr lang="ko-KR" altLang="en-US" sz="1600"/>
          </a:p>
          <a:p>
            <a:pPr>
              <a:defRPr lang="ko-KR" altLang="en-US"/>
            </a:pPr>
            <a:r>
              <a:rPr lang="en-US" altLang="ko-KR" sz="1600"/>
              <a:t>2. </a:t>
            </a:r>
            <a:r>
              <a:rPr lang="ko-KR" altLang="en-US" sz="1600"/>
              <a:t>Null 값 허용 여부</a:t>
            </a:r>
            <a:endParaRPr lang="ko-KR" altLang="en-US" sz="1600"/>
          </a:p>
          <a:p>
            <a:pPr>
              <a:defRPr lang="ko-KR" altLang="en-US"/>
            </a:pPr>
            <a:r>
              <a:rPr lang="ko-KR" altLang="en-US" sz="1600"/>
              <a:t>Hashtable은 key에 null을 허용하지 않지만, HashMap은 key에 null을 허용한다.</a:t>
            </a:r>
            <a:endParaRPr lang="ko-KR" altLang="en-US" sz="1600"/>
          </a:p>
          <a:p>
            <a:pPr>
              <a:defRPr lang="ko-KR" altLang="en-US"/>
            </a:pPr>
            <a:endParaRPr lang="ko-KR" altLang="en-US" sz="1600"/>
          </a:p>
          <a:p>
            <a:pPr>
              <a:defRPr lang="ko-KR" altLang="en-US"/>
            </a:pPr>
            <a:r>
              <a:rPr lang="en-US" altLang="ko-KR" sz="1600"/>
              <a:t>3.</a:t>
            </a:r>
            <a:r>
              <a:rPr lang="ko-KR" altLang="en-US" sz="1600"/>
              <a:t>이점</a:t>
            </a:r>
            <a:endParaRPr lang="ko-KR" altLang="en-US" sz="1600"/>
          </a:p>
          <a:p>
            <a:pPr>
              <a:defRPr lang="ko-KR" altLang="en-US"/>
            </a:pPr>
            <a:r>
              <a:rPr lang="ko-KR" altLang="en-US" sz="1600"/>
              <a:t>HashMap은 보조해시를 사용하기 때문에 보조 해시 함수를 사용하지 않는 Hashtable에 비하여 해시 충돌이 덜 발생할 수 있어 상대적으로 성능상 이점이 있다.</a:t>
            </a:r>
            <a:endParaRPr lang="ko-KR" altLang="en-US" sz="1600"/>
          </a:p>
          <a:p>
            <a:pPr>
              <a:defRPr lang="ko-KR" altLang="en-US"/>
            </a:pPr>
            <a:endParaRPr lang="ko-KR" altLang="en-US" sz="1600"/>
          </a:p>
          <a:p>
            <a:pPr>
              <a:defRPr lang="ko-KR" altLang="en-US"/>
            </a:pPr>
            <a:r>
              <a:rPr lang="ko-KR" altLang="en-US" sz="1600"/>
              <a:t>최근까지 Hashtable은 구현에 거의 변화가 없지만, HashMap은 현재까지도 지속적으로 개선되고 있다.</a:t>
            </a:r>
            <a:endParaRPr lang="ko-KR" altLang="en-US" sz="1600"/>
          </a:p>
        </p:txBody>
      </p:sp>
      <p:sp>
        <p:nvSpPr>
          <p:cNvPr id="71" name=""/>
          <p:cNvSpPr/>
          <p:nvPr/>
        </p:nvSpPr>
        <p:spPr>
          <a:xfrm>
            <a:off x="108147" y="1836539"/>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73" name=""/>
          <p:cNvSpPr txBox="1"/>
          <p:nvPr/>
        </p:nvSpPr>
        <p:spPr>
          <a:xfrm>
            <a:off x="811589" y="5407216"/>
            <a:ext cx="4605286" cy="1070914"/>
          </a:xfrm>
          <a:prstGeom prst="rect">
            <a:avLst/>
          </a:prstGeom>
        </p:spPr>
        <p:txBody>
          <a:bodyPr wrap="square">
            <a:spAutoFit/>
          </a:bodyPr>
          <a:lstStyle/>
          <a:p>
            <a:pPr>
              <a:defRPr lang="ko-KR" altLang="en-US"/>
            </a:pPr>
            <a:r>
              <a:rPr lang="en-US" altLang="ko-KR" sz="1600">
                <a:solidFill>
                  <a:schemeClr val="accent3">
                    <a:lumMod val="80000"/>
                    <a:lumOff val="20000"/>
                  </a:schemeClr>
                </a:solidFill>
              </a:rPr>
              <a:t>Thread-safe</a:t>
            </a:r>
            <a:r>
              <a:rPr lang="ko-KR" altLang="en-US" sz="1600">
                <a:solidFill>
                  <a:schemeClr val="accent3">
                    <a:lumMod val="80000"/>
                    <a:lumOff val="20000"/>
                  </a:schemeClr>
                </a:solidFill>
              </a:rPr>
              <a:t>란 : 멀티 스레드 프로그래밍에서 일반적으로 어떤 함수나 변수, 혹은 객체가 여러 스레드로부터 동시에 접근이 이루어져도 프로그램의 실행에 문제가 없음을 뜻한다. </a:t>
            </a:r>
            <a:endParaRPr lang="ko-KR" altLang="en-US" sz="1600">
              <a:solidFill>
                <a:schemeClr val="accent3">
                  <a:lumMod val="80000"/>
                  <a:lumOff val="2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accent1"/>
        </a:solidFill>
      </p:bgPr>
    </p:bg>
    <p:spTree>
      <p:nvGrpSpPr>
        <p:cNvPr id="1" name=""/>
        <p:cNvGrpSpPr/>
        <p:nvPr/>
      </p:nvGrpSpPr>
      <p:grpSpPr>
        <a:xfrm>
          <a:off x="0" y="0"/>
          <a:ext cx="0" cy="0"/>
          <a:chOff x="0" y="0"/>
          <a:chExt cx="0" cy="0"/>
        </a:xfrm>
      </p:grpSpPr>
      <p:sp>
        <p:nvSpPr>
          <p:cNvPr id="2" name="TextBox 1"/>
          <p:cNvSpPr txBox="1"/>
          <p:nvPr/>
        </p:nvSpPr>
        <p:spPr>
          <a:xfrm>
            <a:off x="5147310" y="2676872"/>
            <a:ext cx="1821180" cy="816898"/>
          </a:xfrm>
          <a:prstGeom prst="rect">
            <a:avLst/>
          </a:prstGeom>
          <a:noFill/>
        </p:spPr>
        <p:txBody>
          <a:bodyPr wrap="none">
            <a:spAutoFit/>
          </a:bodyPr>
          <a:lstStyle/>
          <a:p>
            <a:pPr algn="ctr">
              <a:defRPr lang="ko-KR" altLang="en-US"/>
            </a:pPr>
            <a:r>
              <a:rPr lang="en-US" altLang="ko-KR" sz="4800" b="0" spc="-300">
                <a:solidFill>
                  <a:schemeClr val="bg1"/>
                </a:solidFill>
              </a:rPr>
              <a:t>Iterator</a:t>
            </a:r>
            <a:endParaRPr lang="en-US" altLang="ko-KR" sz="4800" b="0" spc="-300">
              <a:solidFill>
                <a:schemeClr val="bg1"/>
              </a:solidFill>
            </a:endParaRPr>
          </a:p>
        </p:txBody>
      </p:sp>
      <p:cxnSp>
        <p:nvCxnSpPr>
          <p:cNvPr id="17" name="직선 연결선 16"/>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330888" cy="639129"/>
          </a:xfrm>
          <a:prstGeom prst="rect">
            <a:avLst/>
          </a:prstGeom>
          <a:noFill/>
        </p:spPr>
        <p:txBody>
          <a:bodyPr wrap="none">
            <a:spAutoFit/>
          </a:bodyPr>
          <a:lstStyle/>
          <a:p>
            <a:pPr lvl="0">
              <a:defRPr lang="ko-KR" altLang="en-US"/>
            </a:pPr>
            <a:r>
              <a:rPr lang="en-US" altLang="ko-KR" sz="3600" b="0" spc="-300">
                <a:solidFill>
                  <a:schemeClr val="bg1"/>
                </a:solidFill>
              </a:rPr>
              <a:t>Iterator</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4" y="1319212"/>
            <a:ext cx="6338890" cy="336233"/>
          </a:xfrm>
          <a:prstGeom prst="rect">
            <a:avLst/>
          </a:prstGeom>
        </p:spPr>
        <p:txBody>
          <a:bodyPr wrap="square">
            <a:spAutoFit/>
          </a:bodyPr>
          <a:lstStyle/>
          <a:p>
            <a:pPr>
              <a:defRPr lang="ko-KR" altLang="en-US"/>
            </a:pPr>
            <a:r>
              <a:rPr lang="en-US" altLang="ko-KR" sz="1600"/>
              <a:t>Iterate : (</a:t>
            </a:r>
            <a:r>
              <a:rPr lang="ko-KR" altLang="en-US" sz="1600"/>
              <a:t>계산, 컴퓨터 처리절차를)</a:t>
            </a:r>
            <a:r>
              <a:rPr lang="en-US" altLang="ko-KR" sz="1600"/>
              <a:t> </a:t>
            </a:r>
            <a:r>
              <a:rPr lang="ko-KR" altLang="en-US" sz="1600"/>
              <a:t>반복하다     </a:t>
            </a:r>
            <a:r>
              <a:rPr lang="en-US" altLang="ko-KR" sz="1600"/>
              <a:t>Iterator :  </a:t>
            </a:r>
            <a:r>
              <a:rPr lang="ko-KR" altLang="en-US" sz="1600"/>
              <a:t>반복자</a:t>
            </a:r>
            <a:endParaRPr lang="ko-KR" altLang="en-US" sz="1600"/>
          </a:p>
        </p:txBody>
      </p:sp>
      <p:sp>
        <p:nvSpPr>
          <p:cNvPr id="74" name=""/>
          <p:cNvSpPr txBox="1"/>
          <p:nvPr/>
        </p:nvSpPr>
        <p:spPr>
          <a:xfrm>
            <a:off x="832929" y="1919900"/>
            <a:ext cx="10856049" cy="573745"/>
          </a:xfrm>
          <a:prstGeom prst="rect">
            <a:avLst/>
          </a:prstGeom>
        </p:spPr>
        <p:txBody>
          <a:bodyPr wrap="square">
            <a:spAutoFit/>
          </a:bodyPr>
          <a:lstStyle/>
          <a:p>
            <a:pPr>
              <a:defRPr lang="ko-KR" altLang="en-US"/>
            </a:pPr>
            <a:r>
              <a:rPr lang="en-US" altLang="ko-KR" sz="1600"/>
              <a:t>I</a:t>
            </a:r>
            <a:r>
              <a:rPr lang="ko-KR" altLang="en-US" sz="1600"/>
              <a:t>terator는 ArrayList, HashSet과 같은 컬렉션을 반복하는 데 사용할 수 있는 객체다. iterator는 반복의 기술 용어기 때문에 반복자라고 한다</a:t>
            </a:r>
            <a:endParaRPr lang="ko-KR" altLang="en-US" sz="1600"/>
          </a:p>
        </p:txBody>
      </p:sp>
      <p:sp>
        <p:nvSpPr>
          <p:cNvPr id="75" name=""/>
          <p:cNvSpPr/>
          <p:nvPr/>
        </p:nvSpPr>
        <p:spPr>
          <a:xfrm>
            <a:off x="183013" y="1987171"/>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77" name=""/>
          <p:cNvSpPr txBox="1"/>
          <p:nvPr/>
        </p:nvSpPr>
        <p:spPr>
          <a:xfrm rot="21571862">
            <a:off x="3049042" y="3201881"/>
            <a:ext cx="1942329" cy="1549189"/>
          </a:xfrm>
          <a:prstGeom prst="rect">
            <a:avLst/>
          </a:prstGeom>
        </p:spPr>
        <p:txBody>
          <a:bodyPr wrap="square">
            <a:spAutoFit/>
          </a:bodyPr>
          <a:lstStyle/>
          <a:p>
            <a:pPr>
              <a:defRPr lang="ko-KR" altLang="en-US"/>
            </a:pPr>
            <a:r>
              <a:rPr lang="ko-KR" altLang="en-US" sz="1600"/>
              <a:t>컬렉션을 반복하고 그 안의 데이터에 접근하기 위해서라면 for, while 같은 반복문을 써서도 충분히 가능텐데?</a:t>
            </a:r>
            <a:endParaRPr lang="ko-KR" altLang="en-US" sz="1600"/>
          </a:p>
        </p:txBody>
      </p:sp>
      <p:pic>
        <p:nvPicPr>
          <p:cNvPr id="78" name=""/>
          <p:cNvPicPr>
            <a:picLocks noChangeAspect="1"/>
          </p:cNvPicPr>
          <p:nvPr/>
        </p:nvPicPr>
        <p:blipFill rotWithShape="1">
          <a:blip r:embed="rId2"/>
          <a:stretch>
            <a:fillRect/>
          </a:stretch>
        </p:blipFill>
        <p:spPr>
          <a:xfrm>
            <a:off x="253735" y="4271139"/>
            <a:ext cx="2334538" cy="2413463"/>
          </a:xfrm>
          <a:prstGeom prst="rect">
            <a:avLst/>
          </a:prstGeom>
        </p:spPr>
      </p:pic>
      <p:sp>
        <p:nvSpPr>
          <p:cNvPr id="79" name=""/>
          <p:cNvSpPr/>
          <p:nvPr/>
        </p:nvSpPr>
        <p:spPr>
          <a:xfrm rot="21571862">
            <a:off x="2754667" y="2934833"/>
            <a:ext cx="2417082" cy="1972158"/>
          </a:xfrm>
          <a:prstGeom prst="wedgeEllipseCallout">
            <a:avLst>
              <a:gd name="adj1" fmla="val -50784"/>
              <a:gd name="adj2" fmla="val 69667"/>
            </a:avLst>
          </a:prstGeom>
          <a:noFill/>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p>
            <a:pPr algn="ctr">
              <a:defRPr lang="ko-KR" altLang="en-US"/>
            </a:pPr>
            <a:endParaRPr lang="ko-KR" altLang="en-US"/>
          </a:p>
        </p:txBody>
      </p:sp>
      <p:sp>
        <p:nvSpPr>
          <p:cNvPr id="80" name=""/>
          <p:cNvSpPr/>
          <p:nvPr/>
        </p:nvSpPr>
        <p:spPr>
          <a:xfrm>
            <a:off x="2810470" y="5997377"/>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81" name=""/>
          <p:cNvSpPr txBox="1"/>
          <p:nvPr/>
        </p:nvSpPr>
        <p:spPr>
          <a:xfrm>
            <a:off x="3327793" y="5741590"/>
            <a:ext cx="9255921" cy="820818"/>
          </a:xfrm>
          <a:prstGeom prst="rect">
            <a:avLst/>
          </a:prstGeom>
        </p:spPr>
        <p:txBody>
          <a:bodyPr wrap="square">
            <a:spAutoFit/>
          </a:bodyPr>
          <a:lstStyle/>
          <a:p>
            <a:pPr>
              <a:defRPr lang="ko-KR" altLang="en-US"/>
            </a:pPr>
            <a:r>
              <a:rPr lang="ko-KR" altLang="en-US" sz="1600"/>
              <a:t>1. </a:t>
            </a:r>
            <a:r>
              <a:rPr lang="en-US" altLang="ko-KR" sz="1600"/>
              <a:t>Iterator는 모든 컬렉션 프레임워크에 공통으로 사용 가능</a:t>
            </a:r>
            <a:endParaRPr lang="en-US" altLang="ko-KR" sz="1600"/>
          </a:p>
          <a:p>
            <a:pPr>
              <a:defRPr lang="ko-KR" altLang="en-US"/>
            </a:pPr>
            <a:r>
              <a:rPr lang="ko-KR" altLang="en-US" sz="1600"/>
              <a:t>2. </a:t>
            </a:r>
            <a:r>
              <a:rPr lang="en-US" altLang="ko-KR" sz="1600"/>
              <a:t>컬렉션 프레임워크에서 쉽게 값을 가져오고 제거할 수 있음</a:t>
            </a:r>
            <a:endParaRPr lang="en-US" altLang="ko-KR" sz="1600"/>
          </a:p>
          <a:p>
            <a:pPr>
              <a:defRPr lang="ko-KR" altLang="en-US"/>
            </a:pPr>
            <a:r>
              <a:rPr lang="ko-KR" altLang="en-US" sz="1600"/>
              <a:t>3. </a:t>
            </a:r>
            <a:r>
              <a:rPr lang="en-US" altLang="ko-KR" sz="1600"/>
              <a:t>3개의 메소드만 알면 되어서 사용하기 매우 쉽다</a:t>
            </a:r>
            <a:endParaRPr lang="en-US" altLang="ko-KR"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330888" cy="639129"/>
          </a:xfrm>
          <a:prstGeom prst="rect">
            <a:avLst/>
          </a:prstGeom>
          <a:noFill/>
        </p:spPr>
        <p:txBody>
          <a:bodyPr wrap="none">
            <a:spAutoFit/>
          </a:bodyPr>
          <a:lstStyle/>
          <a:p>
            <a:pPr lvl="0">
              <a:defRPr lang="ko-KR" altLang="en-US"/>
            </a:pPr>
            <a:r>
              <a:rPr lang="en-US" altLang="ko-KR" sz="3600" b="0" spc="-300">
                <a:solidFill>
                  <a:schemeClr val="bg1"/>
                </a:solidFill>
              </a:rPr>
              <a:t>Iterator</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4" y="1319212"/>
            <a:ext cx="6338890" cy="336233"/>
          </a:xfrm>
          <a:prstGeom prst="rect">
            <a:avLst/>
          </a:prstGeom>
        </p:spPr>
        <p:txBody>
          <a:bodyPr wrap="square">
            <a:spAutoFit/>
          </a:bodyPr>
          <a:lstStyle/>
          <a:p>
            <a:pPr>
              <a:defRPr lang="ko-KR" altLang="en-US"/>
            </a:pPr>
            <a:r>
              <a:rPr lang="ko-KR" altLang="en-US" sz="1600"/>
              <a:t>단점</a:t>
            </a:r>
            <a:endParaRPr lang="ko-KR" altLang="en-US" sz="1600"/>
          </a:p>
        </p:txBody>
      </p:sp>
      <p:sp>
        <p:nvSpPr>
          <p:cNvPr id="75" name=""/>
          <p:cNvSpPr/>
          <p:nvPr/>
        </p:nvSpPr>
        <p:spPr>
          <a:xfrm>
            <a:off x="177601" y="1905992"/>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76" name=""/>
          <p:cNvSpPr txBox="1"/>
          <p:nvPr/>
        </p:nvSpPr>
        <p:spPr>
          <a:xfrm>
            <a:off x="645315" y="1868484"/>
            <a:ext cx="9255921" cy="337823"/>
          </a:xfrm>
          <a:prstGeom prst="rect">
            <a:avLst/>
          </a:prstGeom>
        </p:spPr>
        <p:txBody>
          <a:bodyPr wrap="square">
            <a:spAutoFit/>
          </a:bodyPr>
          <a:lstStyle/>
          <a:p>
            <a:pPr>
              <a:defRPr lang="ko-KR" altLang="en-US"/>
            </a:pPr>
            <a:r>
              <a:rPr lang="en-US" altLang="ko-KR" sz="1600"/>
              <a:t>값을 변경하거나 추가가 불가능하고</a:t>
            </a:r>
            <a:r>
              <a:rPr lang="ko-KR" altLang="en-US" sz="1600"/>
              <a:t>, </a:t>
            </a:r>
            <a:r>
              <a:rPr lang="en-US" altLang="ko-KR" sz="1600"/>
              <a:t>대량의 데이터를 제어할 때 속도가 느리다</a:t>
            </a:r>
            <a:endParaRPr lang="en-US" altLang="ko-KR" sz="1600"/>
          </a:p>
        </p:txBody>
      </p:sp>
      <p:sp>
        <p:nvSpPr>
          <p:cNvPr id="82" name="직사각형 7"/>
          <p:cNvSpPr/>
          <p:nvPr/>
        </p:nvSpPr>
        <p:spPr>
          <a:xfrm>
            <a:off x="182482" y="2865085"/>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83" name=""/>
          <p:cNvSpPr txBox="1"/>
          <p:nvPr/>
        </p:nvSpPr>
        <p:spPr>
          <a:xfrm>
            <a:off x="357581" y="2932115"/>
            <a:ext cx="6338890" cy="336233"/>
          </a:xfrm>
          <a:prstGeom prst="rect">
            <a:avLst/>
          </a:prstGeom>
        </p:spPr>
        <p:txBody>
          <a:bodyPr wrap="square">
            <a:spAutoFit/>
          </a:bodyPr>
          <a:lstStyle/>
          <a:p>
            <a:pPr>
              <a:defRPr lang="ko-KR" altLang="en-US"/>
            </a:pPr>
            <a:r>
              <a:rPr lang="ko-KR" altLang="en-US" sz="1600"/>
              <a:t>메소드의 종류</a:t>
            </a:r>
            <a:endParaRPr lang="ko-KR" altLang="en-US" sz="1600"/>
          </a:p>
        </p:txBody>
      </p:sp>
      <p:sp>
        <p:nvSpPr>
          <p:cNvPr id="84" name=""/>
          <p:cNvSpPr txBox="1"/>
          <p:nvPr/>
        </p:nvSpPr>
        <p:spPr>
          <a:xfrm>
            <a:off x="192480" y="3679828"/>
            <a:ext cx="4235450" cy="1310561"/>
          </a:xfrm>
          <a:prstGeom prst="rect">
            <a:avLst/>
          </a:prstGeom>
        </p:spPr>
        <p:txBody>
          <a:bodyPr wrap="square">
            <a:spAutoFit/>
          </a:bodyPr>
          <a:lstStyle/>
          <a:p>
            <a:pPr>
              <a:defRPr lang="ko-KR" altLang="en-US"/>
            </a:pPr>
            <a:r>
              <a:rPr lang="ko-KR" altLang="en-US" sz="1600"/>
              <a:t>Iterator.hasNext()</a:t>
            </a:r>
            <a:endParaRPr lang="ko-KR" altLang="en-US" sz="1600"/>
          </a:p>
          <a:p>
            <a:pPr>
              <a:defRPr lang="ko-KR" altLang="en-US"/>
            </a:pPr>
            <a:endParaRPr lang="ko-KR" altLang="en-US" sz="1600"/>
          </a:p>
          <a:p>
            <a:pPr>
              <a:defRPr lang="ko-KR" altLang="en-US"/>
            </a:pPr>
            <a:r>
              <a:rPr lang="ko-KR" altLang="en-US" sz="1600"/>
              <a:t>- Iterator 안에 다음 값이 들어있는지 확인</a:t>
            </a:r>
            <a:endParaRPr lang="ko-KR" altLang="en-US" sz="1600"/>
          </a:p>
          <a:p>
            <a:pPr>
              <a:defRPr lang="ko-KR" altLang="en-US"/>
            </a:pPr>
            <a:r>
              <a:rPr lang="ko-KR" altLang="en-US" sz="1600"/>
              <a:t>들었으면 true, 안들었음 false</a:t>
            </a:r>
            <a:endParaRPr lang="ko-KR" altLang="en-US" sz="1600"/>
          </a:p>
          <a:p>
            <a:pPr>
              <a:defRPr lang="ko-KR" altLang="en-US"/>
            </a:pPr>
            <a:endParaRPr lang="ko-KR" altLang="en-US" sz="1600"/>
          </a:p>
        </p:txBody>
      </p:sp>
      <p:sp>
        <p:nvSpPr>
          <p:cNvPr id="85" name=""/>
          <p:cNvSpPr txBox="1"/>
          <p:nvPr/>
        </p:nvSpPr>
        <p:spPr>
          <a:xfrm>
            <a:off x="4234256" y="3613945"/>
            <a:ext cx="3144046" cy="1071644"/>
          </a:xfrm>
          <a:prstGeom prst="rect">
            <a:avLst/>
          </a:prstGeom>
        </p:spPr>
        <p:txBody>
          <a:bodyPr wrap="square">
            <a:spAutoFit/>
          </a:bodyPr>
          <a:lstStyle/>
          <a:p>
            <a:pPr>
              <a:defRPr lang="ko-KR" altLang="en-US"/>
            </a:pPr>
            <a:r>
              <a:rPr lang="ko-KR" altLang="en-US" sz="1600"/>
              <a:t>Iterator.next()</a:t>
            </a:r>
            <a:endParaRPr lang="ko-KR" altLang="en-US" sz="1600"/>
          </a:p>
          <a:p>
            <a:pPr>
              <a:defRPr lang="ko-KR" altLang="en-US"/>
            </a:pPr>
            <a:endParaRPr lang="ko-KR" altLang="en-US" sz="1600"/>
          </a:p>
          <a:p>
            <a:pPr>
              <a:defRPr lang="ko-KR" altLang="en-US"/>
            </a:pPr>
            <a:r>
              <a:rPr lang="ko-KR" altLang="en-US" sz="1600"/>
              <a:t>- iterator의 다음 값 가져오기</a:t>
            </a:r>
            <a:endParaRPr lang="ko-KR" altLang="en-US" sz="1600"/>
          </a:p>
          <a:p>
            <a:pPr>
              <a:defRPr lang="ko-KR" altLang="en-US"/>
            </a:pPr>
            <a:endParaRPr lang="ko-KR" altLang="en-US" sz="1600"/>
          </a:p>
        </p:txBody>
      </p:sp>
      <p:sp>
        <p:nvSpPr>
          <p:cNvPr id="86" name=""/>
          <p:cNvSpPr txBox="1"/>
          <p:nvPr/>
        </p:nvSpPr>
        <p:spPr>
          <a:xfrm>
            <a:off x="7740248" y="3557984"/>
            <a:ext cx="3144046" cy="1793161"/>
          </a:xfrm>
          <a:prstGeom prst="rect">
            <a:avLst/>
          </a:prstGeom>
        </p:spPr>
        <p:txBody>
          <a:bodyPr wrap="square">
            <a:spAutoFit/>
          </a:bodyPr>
          <a:lstStyle/>
          <a:p>
            <a:pPr>
              <a:defRPr lang="ko-KR" altLang="en-US"/>
            </a:pPr>
            <a:r>
              <a:rPr lang="ko-KR" altLang="en-US" sz="1600"/>
              <a:t>Iterator.remove()</a:t>
            </a:r>
            <a:endParaRPr lang="ko-KR" altLang="en-US" sz="1600"/>
          </a:p>
          <a:p>
            <a:pPr>
              <a:defRPr lang="ko-KR" altLang="en-US"/>
            </a:pPr>
            <a:endParaRPr lang="ko-KR" altLang="en-US" sz="1600"/>
          </a:p>
          <a:p>
            <a:pPr>
              <a:defRPr lang="ko-KR" altLang="en-US"/>
            </a:pPr>
            <a:r>
              <a:rPr lang="ko-KR" altLang="en-US" sz="1600"/>
              <a:t>- iterator에서 next() 시에 가져왔던 값을 컬렉션(List, Set, Map) 등에서 삭제 </a:t>
            </a:r>
            <a:endParaRPr lang="ko-KR" altLang="en-US" sz="1600"/>
          </a:p>
          <a:p>
            <a:pPr>
              <a:defRPr lang="ko-KR" altLang="en-US"/>
            </a:pPr>
            <a:r>
              <a:rPr lang="ko-KR" altLang="en-US" sz="1600"/>
              <a:t>반드시 next() 후에 사용해야 함</a:t>
            </a:r>
            <a:endParaRPr lang="ko-KR" altLang="en-US" sz="1600"/>
          </a:p>
          <a:p>
            <a:pPr>
              <a:defRPr lang="ko-KR" altLang="en-US"/>
            </a:pPr>
            <a:endParaRPr lang="ko-KR" altLang="en-US" sz="1600"/>
          </a:p>
        </p:txBody>
      </p:sp>
      <p:sp>
        <p:nvSpPr>
          <p:cNvPr id="87" name="직사각형 7"/>
          <p:cNvSpPr/>
          <p:nvPr/>
        </p:nvSpPr>
        <p:spPr>
          <a:xfrm>
            <a:off x="3986132" y="3429000"/>
            <a:ext cx="18703" cy="2492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88" name="직사각형 7"/>
          <p:cNvSpPr/>
          <p:nvPr/>
        </p:nvSpPr>
        <p:spPr>
          <a:xfrm>
            <a:off x="7154783" y="3429000"/>
            <a:ext cx="18703" cy="2492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330888" cy="639129"/>
          </a:xfrm>
          <a:prstGeom prst="rect">
            <a:avLst/>
          </a:prstGeom>
          <a:noFill/>
        </p:spPr>
        <p:txBody>
          <a:bodyPr wrap="none">
            <a:spAutoFit/>
          </a:bodyPr>
          <a:lstStyle/>
          <a:p>
            <a:pPr lvl="0">
              <a:defRPr lang="ko-KR" altLang="en-US"/>
            </a:pPr>
            <a:r>
              <a:rPr lang="en-US" altLang="ko-KR" sz="3600" b="0" spc="-300">
                <a:solidFill>
                  <a:schemeClr val="bg1"/>
                </a:solidFill>
              </a:rPr>
              <a:t>Iterator</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4" y="1319212"/>
            <a:ext cx="6338890" cy="336233"/>
          </a:xfrm>
          <a:prstGeom prst="rect">
            <a:avLst/>
          </a:prstGeom>
        </p:spPr>
        <p:txBody>
          <a:bodyPr wrap="square">
            <a:spAutoFit/>
          </a:bodyPr>
          <a:lstStyle/>
          <a:p>
            <a:pPr>
              <a:defRPr lang="ko-KR" altLang="en-US"/>
            </a:pPr>
            <a:r>
              <a:rPr lang="ko-KR" altLang="en-US" sz="1600"/>
              <a:t>예제</a:t>
            </a:r>
            <a:endParaRPr lang="ko-KR" altLang="en-US" sz="1600"/>
          </a:p>
        </p:txBody>
      </p:sp>
      <p:pic>
        <p:nvPicPr>
          <p:cNvPr id="96" name=""/>
          <p:cNvPicPr>
            <a:picLocks noChangeAspect="1"/>
          </p:cNvPicPr>
          <p:nvPr/>
        </p:nvPicPr>
        <p:blipFill rotWithShape="1">
          <a:blip r:embed="rId2"/>
          <a:stretch>
            <a:fillRect/>
          </a:stretch>
        </p:blipFill>
        <p:spPr>
          <a:xfrm>
            <a:off x="864755" y="1739398"/>
            <a:ext cx="4027278" cy="4804590"/>
          </a:xfrm>
          <a:prstGeom prst="rect">
            <a:avLst/>
          </a:prstGeom>
        </p:spPr>
      </p:pic>
      <p:pic>
        <p:nvPicPr>
          <p:cNvPr id="100" name=""/>
          <p:cNvPicPr>
            <a:picLocks noChangeAspect="1"/>
          </p:cNvPicPr>
          <p:nvPr/>
        </p:nvPicPr>
        <p:blipFill rotWithShape="1">
          <a:blip r:embed="rId3"/>
          <a:stretch>
            <a:fillRect/>
          </a:stretch>
        </p:blipFill>
        <p:spPr>
          <a:xfrm>
            <a:off x="6096000" y="1731666"/>
            <a:ext cx="5342083" cy="4839119"/>
          </a:xfrm>
          <a:prstGeom prst="rect">
            <a:avLst/>
          </a:prstGeom>
        </p:spPr>
      </p:pic>
      <p:pic>
        <p:nvPicPr>
          <p:cNvPr id="101" name=""/>
          <p:cNvPicPr>
            <a:picLocks noChangeAspect="1"/>
          </p:cNvPicPr>
          <p:nvPr/>
        </p:nvPicPr>
        <p:blipFill rotWithShape="1">
          <a:blip r:embed="rId4"/>
          <a:stretch>
            <a:fillRect/>
          </a:stretch>
        </p:blipFill>
        <p:spPr>
          <a:xfrm>
            <a:off x="10222866" y="1942970"/>
            <a:ext cx="1752751" cy="1486028"/>
          </a:xfrm>
          <a:prstGeom prst="rect">
            <a:avLst/>
          </a:prstGeom>
        </p:spPr>
      </p:pic>
      <p:pic>
        <p:nvPicPr>
          <p:cNvPr id="102" name=""/>
          <p:cNvPicPr>
            <a:picLocks noChangeAspect="1"/>
          </p:cNvPicPr>
          <p:nvPr/>
        </p:nvPicPr>
        <p:blipFill rotWithShape="1">
          <a:blip r:embed="rId5"/>
          <a:stretch>
            <a:fillRect/>
          </a:stretch>
        </p:blipFill>
        <p:spPr>
          <a:xfrm>
            <a:off x="4220846" y="5021098"/>
            <a:ext cx="1112616" cy="1463166"/>
          </a:xfrm>
          <a:prstGeom prst="rect">
            <a:avLst/>
          </a:prstGeom>
        </p:spPr>
      </p:pic>
      <p:sp>
        <p:nvSpPr>
          <p:cNvPr id="103" name=""/>
          <p:cNvSpPr/>
          <p:nvPr/>
        </p:nvSpPr>
        <p:spPr>
          <a:xfrm>
            <a:off x="1269062" y="2387938"/>
            <a:ext cx="3439838" cy="149180"/>
          </a:xfrm>
          <a:prstGeom prst="rect">
            <a:avLst/>
          </a:prstGeom>
          <a:noFill/>
          <a:ln w="254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104" name=""/>
          <p:cNvSpPr/>
          <p:nvPr/>
        </p:nvSpPr>
        <p:spPr>
          <a:xfrm>
            <a:off x="6518907" y="2236794"/>
            <a:ext cx="3167695" cy="149180"/>
          </a:xfrm>
          <a:prstGeom prst="rect">
            <a:avLst/>
          </a:prstGeom>
          <a:noFill/>
          <a:ln w="254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330888" cy="639129"/>
          </a:xfrm>
          <a:prstGeom prst="rect">
            <a:avLst/>
          </a:prstGeom>
          <a:noFill/>
        </p:spPr>
        <p:txBody>
          <a:bodyPr wrap="none">
            <a:spAutoFit/>
          </a:bodyPr>
          <a:lstStyle/>
          <a:p>
            <a:pPr lvl="0">
              <a:defRPr lang="ko-KR" altLang="en-US"/>
            </a:pPr>
            <a:r>
              <a:rPr lang="en-US" altLang="ko-KR" sz="3600" b="0" spc="-300">
                <a:solidFill>
                  <a:schemeClr val="bg1"/>
                </a:solidFill>
              </a:rPr>
              <a:t>Iterator</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4" y="1319212"/>
            <a:ext cx="6338890" cy="336233"/>
          </a:xfrm>
          <a:prstGeom prst="rect">
            <a:avLst/>
          </a:prstGeom>
        </p:spPr>
        <p:txBody>
          <a:bodyPr wrap="square">
            <a:spAutoFit/>
          </a:bodyPr>
          <a:lstStyle/>
          <a:p>
            <a:pPr>
              <a:defRPr lang="ko-KR" altLang="en-US"/>
            </a:pPr>
            <a:r>
              <a:rPr lang="ko-KR" altLang="en-US" sz="1600"/>
              <a:t>예제</a:t>
            </a:r>
            <a:endParaRPr lang="ko-KR" altLang="en-US" sz="1600"/>
          </a:p>
        </p:txBody>
      </p:sp>
      <p:pic>
        <p:nvPicPr>
          <p:cNvPr id="89" name="그림 20" descr="/Users/dongeunee/Library/Group Containers/L48J367XN4.com.infraware.PolarisOffice/EngineTemp/2374/fImage1544751611583.png"/>
          <p:cNvPicPr>
            <a:picLocks noChangeAspect="1"/>
          </p:cNvPicPr>
          <p:nvPr/>
        </p:nvPicPr>
        <p:blipFill rotWithShape="1">
          <a:blip r:embed="rId2"/>
          <a:stretch>
            <a:fillRect/>
          </a:stretch>
        </p:blipFill>
        <p:spPr>
          <a:xfrm>
            <a:off x="191452" y="1952069"/>
            <a:ext cx="6521544" cy="4479289"/>
          </a:xfrm>
          <a:prstGeom prst="rect">
            <a:avLst/>
          </a:prstGeom>
          <a:noFill/>
        </p:spPr>
      </p:pic>
      <p:sp>
        <p:nvSpPr>
          <p:cNvPr id="90" name=""/>
          <p:cNvSpPr/>
          <p:nvPr/>
        </p:nvSpPr>
        <p:spPr>
          <a:xfrm>
            <a:off x="1823814" y="4240604"/>
            <a:ext cx="1053354" cy="149180"/>
          </a:xfrm>
          <a:prstGeom prst="rect">
            <a:avLst/>
          </a:prstGeom>
          <a:noFill/>
          <a:ln w="254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91" name=""/>
          <p:cNvSpPr/>
          <p:nvPr/>
        </p:nvSpPr>
        <p:spPr>
          <a:xfrm>
            <a:off x="1619028" y="4442614"/>
            <a:ext cx="1886792" cy="139258"/>
          </a:xfrm>
          <a:prstGeom prst="rect">
            <a:avLst/>
          </a:prstGeom>
          <a:noFill/>
          <a:ln w="254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92" name=""/>
          <p:cNvSpPr/>
          <p:nvPr/>
        </p:nvSpPr>
        <p:spPr>
          <a:xfrm>
            <a:off x="6954242" y="2183805"/>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93" name=""/>
          <p:cNvSpPr/>
          <p:nvPr/>
        </p:nvSpPr>
        <p:spPr>
          <a:xfrm>
            <a:off x="7017345" y="4409877"/>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94" name=""/>
          <p:cNvSpPr txBox="1"/>
          <p:nvPr/>
        </p:nvSpPr>
        <p:spPr>
          <a:xfrm>
            <a:off x="7421956" y="2096690"/>
            <a:ext cx="4374357" cy="816055"/>
          </a:xfrm>
          <a:prstGeom prst="rect">
            <a:avLst/>
          </a:prstGeom>
        </p:spPr>
        <p:txBody>
          <a:bodyPr wrap="square">
            <a:spAutoFit/>
          </a:bodyPr>
          <a:lstStyle/>
          <a:p>
            <a:pPr>
              <a:defRPr lang="ko-KR" altLang="en-US"/>
            </a:pPr>
            <a:r>
              <a:rPr lang="en-US" altLang="ko-KR" sz="1600"/>
              <a:t>keys.hasnext</a:t>
            </a:r>
            <a:endParaRPr lang="en-US" altLang="ko-KR" sz="1600"/>
          </a:p>
          <a:p>
            <a:pPr>
              <a:defRPr lang="ko-KR" altLang="en-US"/>
            </a:pPr>
            <a:r>
              <a:rPr lang="ko-KR" altLang="en-US" sz="1600"/>
              <a:t>다음 배열이 있는지 확인 </a:t>
            </a:r>
            <a:endParaRPr lang="ko-KR" altLang="en-US" sz="1600"/>
          </a:p>
          <a:p>
            <a:pPr>
              <a:defRPr lang="ko-KR" altLang="en-US"/>
            </a:pPr>
            <a:r>
              <a:rPr lang="ko-KR" altLang="en-US" sz="1600"/>
              <a:t>들어있으면 </a:t>
            </a:r>
            <a:r>
              <a:rPr lang="en-US" altLang="ko-KR" sz="1600"/>
              <a:t>True </a:t>
            </a:r>
            <a:r>
              <a:rPr lang="ko-KR" altLang="en-US" sz="1600"/>
              <a:t>없으면 </a:t>
            </a:r>
            <a:r>
              <a:rPr lang="en-US" altLang="ko-KR" sz="1600"/>
              <a:t>False</a:t>
            </a:r>
            <a:endParaRPr lang="en-US" altLang="ko-KR" sz="1600"/>
          </a:p>
        </p:txBody>
      </p:sp>
      <p:sp>
        <p:nvSpPr>
          <p:cNvPr id="95" name=""/>
          <p:cNvSpPr txBox="1"/>
          <p:nvPr/>
        </p:nvSpPr>
        <p:spPr>
          <a:xfrm>
            <a:off x="7564436" y="4372371"/>
            <a:ext cx="4374358" cy="571977"/>
          </a:xfrm>
          <a:prstGeom prst="rect">
            <a:avLst/>
          </a:prstGeom>
        </p:spPr>
        <p:txBody>
          <a:bodyPr wrap="square">
            <a:spAutoFit/>
          </a:bodyPr>
          <a:lstStyle/>
          <a:p>
            <a:pPr>
              <a:defRPr lang="ko-KR" altLang="en-US"/>
            </a:pPr>
            <a:r>
              <a:rPr lang="en-US" altLang="ko-KR" sz="1600"/>
              <a:t>String key = keys.next()</a:t>
            </a:r>
            <a:endParaRPr lang="en-US" altLang="ko-KR" sz="1600"/>
          </a:p>
          <a:p>
            <a:pPr>
              <a:defRPr lang="ko-KR" altLang="en-US"/>
            </a:pPr>
            <a:r>
              <a:rPr lang="en-US" altLang="ko-KR" sz="1600"/>
              <a:t>keys</a:t>
            </a:r>
            <a:r>
              <a:rPr lang="ko-KR" altLang="en-US" sz="1600"/>
              <a:t>의 다음값을 가져온다</a:t>
            </a:r>
            <a:endParaRPr lang="ko-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accent1"/>
        </a:solidFill>
      </p:bgPr>
    </p:bg>
    <p:spTree>
      <p:nvGrpSpPr>
        <p:cNvPr id="1" name=""/>
        <p:cNvGrpSpPr/>
        <p:nvPr/>
      </p:nvGrpSpPr>
      <p:grpSpPr>
        <a:xfrm>
          <a:off x="0" y="0"/>
          <a:ext cx="0" cy="0"/>
          <a:chOff x="0" y="0"/>
          <a:chExt cx="0" cy="0"/>
        </a:xfrm>
      </p:grpSpPr>
      <p:sp>
        <p:nvSpPr>
          <p:cNvPr id="2" name="TextBox 1"/>
          <p:cNvSpPr txBox="1"/>
          <p:nvPr/>
        </p:nvSpPr>
        <p:spPr>
          <a:xfrm>
            <a:off x="4928235" y="2676872"/>
            <a:ext cx="2249805" cy="816898"/>
          </a:xfrm>
          <a:prstGeom prst="rect">
            <a:avLst/>
          </a:prstGeom>
          <a:noFill/>
        </p:spPr>
        <p:txBody>
          <a:bodyPr wrap="none">
            <a:spAutoFit/>
          </a:bodyPr>
          <a:lstStyle/>
          <a:p>
            <a:pPr algn="ctr">
              <a:defRPr lang="ko-KR" altLang="en-US"/>
            </a:pPr>
            <a:r>
              <a:rPr lang="en-US" altLang="ko-KR" sz="4800" b="0" spc="-300">
                <a:solidFill>
                  <a:schemeClr val="bg1"/>
                </a:solidFill>
              </a:rPr>
              <a:t>ArrayList</a:t>
            </a:r>
            <a:endParaRPr lang="en-US" altLang="ko-KR" sz="4800" b="0" spc="-300">
              <a:solidFill>
                <a:schemeClr val="bg1"/>
              </a:solidFill>
            </a:endParaRPr>
          </a:p>
        </p:txBody>
      </p:sp>
      <p:cxnSp>
        <p:nvCxnSpPr>
          <p:cNvPr id="17" name="직선 연결선 16"/>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4" y="101916"/>
            <a:ext cx="2778686" cy="646331"/>
          </a:xfrm>
          <a:prstGeom prst="rect">
            <a:avLst/>
          </a:prstGeom>
          <a:noFill/>
        </p:spPr>
        <p:txBody>
          <a:bodyPr wrap="none">
            <a:spAutoFit/>
          </a:bodyPr>
          <a:lstStyle/>
          <a:p>
            <a:pPr lvl="0">
              <a:defRPr lang="ko-KR" altLang="en-US"/>
            </a:pPr>
            <a:r>
              <a:rPr lang="en-US" altLang="ko-KR" sz="3600" b="0" spc="-300">
                <a:solidFill>
                  <a:schemeClr val="bg1"/>
                </a:solidFill>
              </a:rPr>
              <a:t>Ciollection</a:t>
            </a:r>
            <a:r>
              <a:rPr lang="ko-KR" altLang="en-US" sz="3600" b="0" spc="-300">
                <a:solidFill>
                  <a:schemeClr val="bg1"/>
                </a:solidFill>
              </a:rPr>
              <a:t> 구조</a:t>
            </a:r>
            <a:endParaRPr lang="ko-KR" altLang="en-US"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pic>
        <p:nvPicPr>
          <p:cNvPr id="36" name=""/>
          <p:cNvPicPr>
            <a:picLocks noChangeAspect="1"/>
          </p:cNvPicPr>
          <p:nvPr/>
        </p:nvPicPr>
        <p:blipFill rotWithShape="1">
          <a:blip r:embed="rId2"/>
          <a:stretch>
            <a:fillRect/>
          </a:stretch>
        </p:blipFill>
        <p:spPr>
          <a:xfrm>
            <a:off x="342532" y="1993481"/>
            <a:ext cx="6645216" cy="4160881"/>
          </a:xfrm>
          <a:prstGeom prst="rect">
            <a:avLst/>
          </a:prstGeom>
        </p:spPr>
      </p:pic>
      <p:sp>
        <p:nvSpPr>
          <p:cNvPr id="37" name="TextBox 24"/>
          <p:cNvSpPr txBox="1"/>
          <p:nvPr/>
        </p:nvSpPr>
        <p:spPr>
          <a:xfrm>
            <a:off x="6096000" y="3607593"/>
            <a:ext cx="6096000" cy="822404"/>
          </a:xfrm>
          <a:prstGeom prst="rect">
            <a:avLst/>
          </a:prstGeom>
          <a:noFill/>
        </p:spPr>
        <p:txBody>
          <a:bodyPr wrap="square">
            <a:spAutoFit/>
          </a:bodyPr>
          <a:lstStyle/>
          <a:p>
            <a:pPr algn="just">
              <a:defRPr lang="ko-KR" altLang="en-US"/>
            </a:pPr>
            <a:r>
              <a:rPr lang="en-US" altLang="ko-KR" sz="1600"/>
              <a:t>Collection</a:t>
            </a:r>
            <a:r>
              <a:rPr lang="ko-KR" altLang="en-US" sz="1600"/>
              <a:t>이란 말 그대로 데이터의 그룹 집합체라는 의미를 가진다 </a:t>
            </a:r>
            <a:endParaRPr lang="ko-KR" altLang="en-US" sz="1600"/>
          </a:p>
          <a:p>
            <a:pPr algn="just">
              <a:defRPr lang="ko-KR" altLang="en-US"/>
            </a:pPr>
            <a:endParaRPr lang="ko-KR" altLang="en-US" sz="1600"/>
          </a:p>
          <a:p>
            <a:pPr algn="just">
              <a:defRPr lang="ko-KR" altLang="en-US"/>
            </a:pPr>
            <a:r>
              <a:rPr lang="en-US" altLang="ko-KR" sz="1600"/>
              <a:t>Collection</a:t>
            </a:r>
            <a:r>
              <a:rPr lang="ko-KR" altLang="en-US" sz="1600"/>
              <a:t> 자료구조는 크게 </a:t>
            </a:r>
            <a:r>
              <a:rPr lang="en-US" altLang="ko-KR" sz="1600"/>
              <a:t>List, Set, Map</a:t>
            </a:r>
            <a:r>
              <a:rPr lang="ko-KR" altLang="en-US" sz="1600"/>
              <a:t> 3가지로 나눌 수 있다.</a:t>
            </a:r>
            <a:endParaRPr lang="ko-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645213" cy="639129"/>
          </a:xfrm>
          <a:prstGeom prst="rect">
            <a:avLst/>
          </a:prstGeom>
          <a:noFill/>
        </p:spPr>
        <p:txBody>
          <a:bodyPr wrap="none">
            <a:spAutoFit/>
          </a:bodyPr>
          <a:lstStyle/>
          <a:p>
            <a:pPr lvl="0">
              <a:defRPr lang="ko-KR" altLang="en-US"/>
            </a:pPr>
            <a:r>
              <a:rPr lang="en-US" altLang="ko-KR" sz="3600" b="0" spc="-300">
                <a:solidFill>
                  <a:schemeClr val="bg1"/>
                </a:solidFill>
              </a:rPr>
              <a:t>ArrayList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96" name="내용 개체 틀 2"/>
          <p:cNvSpPr txBox="1"/>
          <p:nvPr/>
        </p:nvSpPr>
        <p:spPr>
          <a:xfrm>
            <a:off x="293914" y="1442099"/>
            <a:ext cx="10161627" cy="4473853"/>
          </a:xfrm>
          <a:prstGeom prst="rect">
            <a:avLst/>
          </a:prstGeom>
          <a:solidFill>
            <a:schemeClr val="bg1"/>
          </a:solidFill>
        </p:spPr>
        <p:txBody>
          <a:bodyPr vert="horz" wrap="square" lIns="91440" tIns="45720" rIns="91440" bIns="45720" anchor="t">
            <a:normAutofit/>
          </a:bodyPr>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rPr>
              <a:t>arraylist란 자바 list의 서로 다른 두 시스템,장치를 이어주는 부분 뒤를 이은 여러 클레스 중 하나입니다</a:t>
            </a:r>
            <a:endPar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200" b="0" i="0" u="none" strike="noStrike" kern="1200" cap="none" normalizeH="0" mc:Ignorable="hp" hp:hslEmbossed="0">
                <a:solidFill>
                  <a:srgbClr val="ff0000"/>
                </a:solidFill>
                <a:latin typeface="+mn-lt"/>
                <a:ea typeface="+mn-ea"/>
                <a:cs typeface="+mn-cs"/>
              </a:rPr>
              <a:t>일반 배열과 동일하게 연속된 메모리 공간을 사용하며 인덱스는 0부터 시작합니다</a:t>
            </a:r>
            <a:r>
              <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rPr>
              <a:t>.</a:t>
            </a:r>
            <a:endPar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rPr>
              <a:t>배열과의 차이점은 배열은 크기가 고정인 반면에 arraylist는 크기가 가변적으로 변합니다</a:t>
            </a:r>
            <a:endPar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rPr>
              <a:t>arraylist는 내부적으로 저장이 가능한 메모리 용량(Capacity)이 있으며 현재 사용 중인 공간의 크기(size)가 있습니다</a:t>
            </a:r>
            <a:endPar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altLang="en-US" sz="2200" b="0" i="0" u="none" strike="noStrike" kern="1200" cap="none" normalizeH="0" mc:Ignorable="hp" hp:hslEmbossed="0">
                <a:solidFill>
                  <a:schemeClr val="tx1"/>
                </a:solidFill>
                <a:latin typeface="+mn-lt"/>
                <a:ea typeface="+mn-ea"/>
                <a:cs typeface="+mn-cs"/>
              </a:rPr>
              <a:t>*</a:t>
            </a:r>
            <a:r>
              <a:rPr xmlns:mc="http://schemas.openxmlformats.org/markup-compatibility/2006" xmlns:hp="http://schemas.haansoft.com/office/presentation/8.0" kumimoji="0" lang="ko-KR" altLang="en-US" sz="2200" b="0" i="0" u="none" strike="noStrike" kern="1200" cap="none" normalizeH="0" mc:Ignorable="hp" hp:hslEmbossed="0">
                <a:solidFill>
                  <a:srgbClr val="ff0000"/>
                </a:solidFill>
                <a:latin typeface="+mn-lt"/>
                <a:ea typeface="+mn-ea"/>
                <a:cs typeface="+mn-cs"/>
              </a:rPr>
              <a:t>만약 메모리 용량(capacity)이상을 저장하려고 할때, 더 큰 공간의 메모리를 새롭게 몫을 나누어 가집니다.</a:t>
            </a:r>
            <a:endParaRPr xmlns:mc="http://schemas.openxmlformats.org/markup-compatibility/2006" xmlns:hp="http://schemas.haansoft.com/office/presentation/8.0" kumimoji="0" lang="ko-KR" altLang="en-US" sz="2200" b="0" i="0" u="none" strike="noStrike" kern="1200" cap="none" normalizeH="0" mc:Ignorable="hp" hp:hslEmbossed="0">
              <a:solidFill>
                <a:srgbClr val="ff0000"/>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p:txBody>
      </p:sp>
      <p:pic>
        <p:nvPicPr>
          <p:cNvPr id="97" name="그림 2" descr="/Users/dongeunee/Library/Group Containers/L48J367XN4.com.infraware.PolarisOffice/EngineTemp/9594/fImage2360974580.png"/>
          <p:cNvPicPr>
            <a:picLocks noChangeAspect="1"/>
          </p:cNvPicPr>
          <p:nvPr/>
        </p:nvPicPr>
        <p:blipFill rotWithShape="1">
          <a:blip r:embed="rId2"/>
          <a:stretch>
            <a:fillRect/>
          </a:stretch>
        </p:blipFill>
        <p:spPr>
          <a:xfrm>
            <a:off x="6968372" y="116777"/>
            <a:ext cx="4381500" cy="1087120"/>
          </a:xfrm>
          <a:prstGeom prst="rect">
            <a:avLst/>
          </a:prstGeom>
          <a:noFill/>
        </p:spPr>
      </p:pic>
      <p:pic>
        <p:nvPicPr>
          <p:cNvPr id="98" name="그림 4"/>
          <p:cNvPicPr>
            <a:picLocks noChangeAspect="1"/>
          </p:cNvPicPr>
          <p:nvPr/>
        </p:nvPicPr>
        <p:blipFill rotWithShape="1">
          <a:blip r:embed="rId3"/>
          <a:stretch>
            <a:fillRect/>
          </a:stretch>
        </p:blipFill>
        <p:spPr>
          <a:xfrm>
            <a:off x="4876382" y="4142740"/>
            <a:ext cx="6382385" cy="27152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645213" cy="639129"/>
          </a:xfrm>
          <a:prstGeom prst="rect">
            <a:avLst/>
          </a:prstGeom>
          <a:noFill/>
        </p:spPr>
        <p:txBody>
          <a:bodyPr wrap="none">
            <a:spAutoFit/>
          </a:bodyPr>
          <a:lstStyle/>
          <a:p>
            <a:pPr lvl="0">
              <a:defRPr lang="ko-KR" altLang="en-US"/>
            </a:pPr>
            <a:r>
              <a:rPr lang="en-US" altLang="ko-KR" sz="3600" b="0" spc="-300">
                <a:solidFill>
                  <a:schemeClr val="bg1"/>
                </a:solidFill>
              </a:rPr>
              <a:t>ArrayList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99" name="제목 1"/>
          <p:cNvSpPr txBox="1"/>
          <p:nvPr/>
        </p:nvSpPr>
        <p:spPr>
          <a:xfrm>
            <a:off x="220646" y="1223421"/>
            <a:ext cx="6642532" cy="532631"/>
          </a:xfrm>
          <a:prstGeom prst="rect">
            <a:avLst/>
          </a:prstGeom>
        </p:spPr>
        <p:txBody>
          <a:bodyPr vert="horz" wrap="square" lIns="91440" tIns="45720" rIns="91440" bIns="45720" anchor="ctr">
            <a:normAutofit/>
          </a:bodyPr>
          <a:p>
            <a:pPr marL="0" indent="0" algn="l" defTabSz="885826" rtl="0" eaLnBrk="1" latinLnBrk="0" hangingPunct="1">
              <a:lnSpc>
                <a:spcPct val="90000"/>
              </a:lnSpc>
              <a:spcBef>
                <a:spcPct val="0"/>
              </a:spcBef>
              <a:buFontTx/>
              <a:buNone/>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j-lt"/>
                <a:ea typeface="+mj-ea"/>
                <a:cs typeface="+mj-cs"/>
              </a:rPr>
              <a:t>arraylist를 사용하는 이유?</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j-lt"/>
              <a:ea typeface="+mj-ea"/>
              <a:cs typeface="+mj-cs"/>
            </a:endParaRPr>
          </a:p>
        </p:txBody>
      </p:sp>
      <p:sp>
        <p:nvSpPr>
          <p:cNvPr id="100" name="내용 개체 틀 2"/>
          <p:cNvSpPr txBox="1"/>
          <p:nvPr/>
        </p:nvSpPr>
        <p:spPr>
          <a:xfrm>
            <a:off x="220646" y="2683922"/>
            <a:ext cx="8989319" cy="2793972"/>
          </a:xfrm>
          <a:prstGeom prst="rect">
            <a:avLst/>
          </a:prstGeom>
        </p:spPr>
        <p:txBody>
          <a:bodyPr vert="horz" wrap="square" lIns="91440" tIns="45720" rIns="91440" bIns="45720" anchor="t">
            <a:normAutofit/>
          </a:bodyPr>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rPr>
              <a:t>자바에서 배열은 int[] arr=new int[10]처럼 특정길이로 정적배열 밖에 되지않지만, 그와 달리 arraylist는 배열의 크기를 동적으로 몫을 나누기가 가능하기 때문에 arraylist를 사용함</a:t>
            </a:r>
            <a:endPar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FontTx/>
              <a:buNone/>
              <a:defRPr lang="ko-KR" altLang="en-US"/>
            </a:pP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645213" cy="639129"/>
          </a:xfrm>
          <a:prstGeom prst="rect">
            <a:avLst/>
          </a:prstGeom>
          <a:noFill/>
        </p:spPr>
        <p:txBody>
          <a:bodyPr wrap="none">
            <a:spAutoFit/>
          </a:bodyPr>
          <a:lstStyle/>
          <a:p>
            <a:pPr lvl="0">
              <a:defRPr lang="ko-KR" altLang="en-US"/>
            </a:pPr>
            <a:r>
              <a:rPr lang="en-US" altLang="ko-KR" sz="3600" b="0" spc="-300">
                <a:solidFill>
                  <a:schemeClr val="bg1"/>
                </a:solidFill>
              </a:rPr>
              <a:t>ArrayList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101" name="내용 개체 틀 2"/>
          <p:cNvSpPr txBox="1"/>
          <p:nvPr/>
        </p:nvSpPr>
        <p:spPr>
          <a:xfrm>
            <a:off x="238125" y="1411954"/>
            <a:ext cx="11606242" cy="5219762"/>
          </a:xfrm>
          <a:prstGeom prst="rect">
            <a:avLst/>
          </a:prstGeom>
        </p:spPr>
        <p:txBody>
          <a:bodyPr vert="horz" wrap="square" lIns="91440" tIns="45720" rIns="91440" bIns="45720" anchor="t">
            <a:normAutofit fontScale="92500" lnSpcReduction="10000"/>
          </a:bodyPr>
          <a:lstStyle/>
          <a:p>
            <a:pPr marL="228600" indent="-228600" algn="l" defTabSz="858145"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맑은 고딕"/>
                <a:ea typeface="맑은 고딕"/>
                <a:cs typeface="+mn-cs"/>
              </a:rPr>
              <a:t>arraylist란 java.util 패키지에 소속되어 있음으로,</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맑은 고딕"/>
              <a:ea typeface="맑은 고딕"/>
              <a:cs typeface="+mn-cs"/>
            </a:endParaRPr>
          </a:p>
          <a:p>
            <a:pPr marL="228600" indent="-228600" algn="l" defTabSz="844630"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rgbClr val="ff0000"/>
                </a:solidFill>
                <a:latin typeface="맑은 고딕"/>
                <a:ea typeface="맑은 고딕"/>
                <a:cs typeface="+mn-cs"/>
              </a:rPr>
              <a:t>import java.util.ArrayList</a:t>
            </a: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맑은 고딕"/>
                <a:ea typeface="맑은 고딕"/>
                <a:cs typeface="+mn-cs"/>
              </a:rPr>
              <a:t>(arraylist 사용을 위해 필요한 구문)</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맑은 고딕"/>
              <a:ea typeface="맑은 고딕"/>
              <a:cs typeface="+mn-cs"/>
            </a:endParaRPr>
          </a:p>
          <a:p>
            <a:pPr marL="228600" indent="-228600" algn="l" defTabSz="844630" rtl="0" eaLnBrk="1" latinLnBrk="0" hangingPunct="1">
              <a:lnSpc>
                <a:spcPct val="90000"/>
              </a:lnSpc>
              <a:spcBef>
                <a:spcPts val="1000"/>
              </a:spcBef>
              <a:buFont typeface="Arial"/>
              <a:buNone/>
              <a:defRPr lang="ko-KR" altLang="en-US"/>
            </a:pP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맑은 고딕"/>
              <a:ea typeface="맑은 고딕"/>
              <a:cs typeface="+mn-cs"/>
            </a:endParaRPr>
          </a:p>
          <a:p>
            <a:pPr marL="228600" indent="-228600" algn="l" defTabSz="844630" rtl="0" eaLnBrk="1" latinLnBrk="0" hangingPunct="1">
              <a:lnSpc>
                <a:spcPct val="90000"/>
              </a:lnSpc>
              <a:spcBef>
                <a:spcPts val="1000"/>
              </a:spcBef>
              <a:buClr>
                <a:srgbClr val="000000"/>
              </a:buClr>
              <a:buFont typeface="Arial"/>
              <a:buChar char="•"/>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ArrayList list = new ArrayList();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타입 설정x Object로 사용 </a:t>
            </a: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ArrayList&lt;ArrayListDemo&gt; demo = new ArrayList&lt;ArrayListDemo&gt;();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타입설정 ArrayListDemo 객체로 선언 </a:t>
            </a:r>
            <a:endPar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endParaRPr>
          </a:p>
          <a:p>
            <a:pPr marL="228600" indent="-228600" algn="l" defTabSz="844630"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ArrayList&lt;Integer&gt; i = new ArrayList&lt;Integer&gt;();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int 타입으로 선언</a:t>
            </a: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ArrayList&lt;Integer&gt; i2 = new ArrayList&lt;&gt;();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Integer 타입 사용</a:t>
            </a: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t>
            </a:r>
            <a:endPar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endParaRPr>
          </a:p>
          <a:p>
            <a:pPr marL="228600" indent="-228600" algn="l" defTabSz="844630"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ArrayList&lt;Integer&gt; i3 = new ArrayList&lt;Integer&gt;(10);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초기 용량 세팅</a:t>
            </a:r>
            <a:endPar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endParaRPr>
          </a:p>
          <a:p>
            <a:pPr marL="228600" indent="-228600" algn="l" defTabSz="844630"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ArrayList&lt;Integer&gt; i4 = new ArrayList&lt;Integer&gt;(Arrays.asList(1, 2, 3, 4));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초기 값 세팅 </a:t>
            </a:r>
            <a:endPar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endParaRPr>
          </a:p>
          <a:p>
            <a:pPr marL="228600" indent="-228600" algn="l" defTabSz="844630"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ArrayList&lt;String&gt; s = new ArrayList&lt;String&gt;();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String 타입</a:t>
            </a: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사용</a:t>
            </a: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t>
            </a:r>
            <a:endPar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endParaRPr>
          </a:p>
          <a:p>
            <a:pPr marL="228600" indent="-228600" algn="l" defTabSz="844630"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sz="2800" b="0" i="0" u="none" strike="noStrike" kern="1200" cap="none" normalizeH="0" mc:Ignorable="hp" hp:hslEmbossed="0">
                <a:solidFill>
                  <a:srgbClr val="000000"/>
                </a:solidFill>
                <a:latin typeface="+mn-lt"/>
                <a:ea typeface="+mn-ea"/>
                <a:cs typeface="+mn-cs"/>
              </a:rPr>
              <a:t> ArrayList&lt;Character&gt; ch = new ArrayList&lt;Character&gt;(); // </a:t>
            </a:r>
            <a:r>
              <a:rPr xmlns:mc="http://schemas.openxmlformats.org/markup-compatibility/2006" xmlns:hp="http://schemas.haansoft.com/office/presentation/8.0" kumimoji="0" lang="ko-KR" sz="2800" b="0" i="0" u="none" strike="noStrike" kern="1200" cap="none" normalizeH="0" mc:Ignorable="hp" hp:hslEmbossed="0">
                <a:solidFill>
                  <a:srgbClr val="ff0000"/>
                </a:solidFill>
                <a:latin typeface="+mn-lt"/>
                <a:ea typeface="+mn-ea"/>
                <a:cs typeface="+mn-cs"/>
              </a:rPr>
              <a:t>char 타입 사용</a:t>
            </a:r>
            <a:endParaRPr xmlns:mc="http://schemas.openxmlformats.org/markup-compatibility/2006" xmlns:hp="http://schemas.haansoft.com/office/presentation/8.0" kumimoji="0" lang="ko-KR" altLang="en-US" sz="2800" b="0" i="0" u="none" strike="noStrike" kern="1200" cap="none" normalizeH="0" mc:Ignorable="hp" hp:hslEmbossed="0">
              <a:solidFill>
                <a:srgbClr val="ff0000"/>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426085" y="237490"/>
            <a:ext cx="10516235" cy="635635"/>
          </a:xfrm>
          <a:prstGeom prst="rect">
            <a:avLst/>
          </a:prstGeom>
        </p:spPr>
        <p:txBody>
          <a:bodyPr vert="horz" wrap="square" lIns="91440" tIns="45720" rIns="91440" bIns="45720" anchor="ctr">
            <a:normAutofit fontScale="90000"/>
          </a:bodyPr>
          <a:lstStyle/>
          <a:p>
            <a:pPr marL="0" indent="0" rtl="0">
              <a:defRPr lang="ko-KR" altLang="en-US"/>
            </a:pPr>
            <a:r>
              <a:rPr lang="ko-KR" altLang="en-US"/>
              <a:t>arraylist 예제(add)</a:t>
            </a:r>
            <a:endParaRPr lang="ko-KR" altLang="en-US"/>
          </a:p>
        </p:txBody>
      </p:sp>
      <p:sp>
        <p:nvSpPr>
          <p:cNvPr id="3" name="내용 개체 틀 2"/>
          <p:cNvSpPr txBox="1">
            <a:spLocks noGrp="1"/>
          </p:cNvSpPr>
          <p:nvPr>
            <p:ph idx="1"/>
          </p:nvPr>
        </p:nvSpPr>
        <p:spPr>
          <a:xfrm>
            <a:off x="236220" y="1133475"/>
            <a:ext cx="11118215" cy="5525770"/>
          </a:xfrm>
          <a:prstGeom prst="rect">
            <a:avLst/>
          </a:prstGeom>
        </p:spPr>
        <p:txBody>
          <a:bodyPr vert="horz" wrap="square" lIns="91440" tIns="45720" rIns="91440" bIns="45720" anchor="t">
            <a:normAutofit/>
          </a:bodyPr>
          <a:lstStyle/>
          <a:p>
            <a:pPr marL="228600" indent="-228600" latinLnBrk="0">
              <a:buFontTx/>
              <a:buNone/>
              <a:defRPr lang="ko-KR" altLang="en-US"/>
            </a:pPr>
            <a:r>
              <a:rPr lang="ko-KR" sz="2000" b="0" i="0">
                <a:solidFill>
                  <a:srgbClr val="000000"/>
                </a:solidFill>
              </a:rPr>
              <a:t>ArrayList에 값을 추가하기 위해서는 두가지의 add() 방법을 사용</a:t>
            </a:r>
            <a:endParaRPr lang="ko-KR" sz="2000" b="0" i="0">
              <a:solidFill>
                <a:srgbClr val="000000"/>
              </a:solidFill>
            </a:endParaRPr>
          </a:p>
          <a:p>
            <a:pPr marL="228600" indent="-228600" latinLnBrk="0">
              <a:buFontTx/>
              <a:buNone/>
              <a:defRPr lang="ko-KR" altLang="en-US"/>
            </a:pPr>
            <a:r>
              <a:rPr lang="ko-KR" sz="2000" b="0" i="0">
                <a:solidFill>
                  <a:srgbClr val="000000"/>
                </a:solidFill>
              </a:rPr>
              <a:t>1.</a:t>
            </a:r>
            <a:r>
              <a:rPr lang="ko-KR" sz="2000" b="1" i="0">
                <a:solidFill>
                  <a:srgbClr val="000000"/>
                </a:solidFill>
              </a:rPr>
              <a:t>add(Object)</a:t>
            </a:r>
            <a:r>
              <a:rPr lang="ko-KR" sz="2000" b="0" i="0">
                <a:solidFill>
                  <a:srgbClr val="000000"/>
                </a:solidFill>
              </a:rPr>
              <a:t> : ArrayList의 마지막에 데이터를 추가합니다</a:t>
            </a:r>
            <a:endParaRPr lang="ko-KR" sz="2000" b="0" i="0">
              <a:solidFill>
                <a:srgbClr val="000000"/>
              </a:solidFill>
            </a:endParaRPr>
          </a:p>
          <a:p>
            <a:pPr marL="228600" indent="-228600" latinLnBrk="0">
              <a:buFontTx/>
              <a:buNone/>
              <a:defRPr lang="ko-KR" altLang="en-US"/>
            </a:pPr>
            <a:r>
              <a:rPr lang="ko-KR" sz="2000" b="1" i="0">
                <a:solidFill>
                  <a:srgbClr val="000000"/>
                </a:solidFill>
              </a:rPr>
              <a:t>2.add(int index, Object)</a:t>
            </a:r>
            <a:r>
              <a:rPr lang="ko-KR" sz="2000" b="0" i="0">
                <a:solidFill>
                  <a:srgbClr val="000000"/>
                </a:solidFill>
              </a:rPr>
              <a:t> : ArrayList의 index에 데이터를 추가합니다</a:t>
            </a:r>
            <a:endParaRPr lang="ko-KR" sz="2000" b="0" i="0">
              <a:solidFill>
                <a:srgbClr val="000000"/>
              </a:solidFill>
            </a:endParaRPr>
          </a:p>
          <a:p>
            <a:pPr marL="228600" indent="-228600" latinLnBrk="0">
              <a:buFontTx/>
              <a:buNone/>
              <a:defRPr lang="ko-KR" altLang="en-US"/>
            </a:pPr>
            <a:endParaRPr lang="ko-KR" altLang="en-US" b="0" i="0">
              <a:solidFill>
                <a:srgbClr val="000000"/>
              </a:solidFill>
            </a:endParaRPr>
          </a:p>
        </p:txBody>
      </p:sp>
      <p:pic>
        <p:nvPicPr>
          <p:cNvPr id="4" name="그림 6" descr="/Users/dongeunee/Library/Group Containers/L48J367XN4.com.infraware.PolarisOffice/EngineTemp/2374/fImage926561144777.png"/>
          <p:cNvPicPr>
            <a:picLocks noChangeAspect="1"/>
          </p:cNvPicPr>
          <p:nvPr/>
        </p:nvPicPr>
        <p:blipFill rotWithShape="1">
          <a:blip r:embed="rId2"/>
          <a:stretch>
            <a:fillRect/>
          </a:stretch>
        </p:blipFill>
        <p:spPr>
          <a:xfrm>
            <a:off x="6228715" y="2350135"/>
            <a:ext cx="5701030" cy="3467100"/>
          </a:xfrm>
          <a:prstGeom prst="rect">
            <a:avLst/>
          </a:prstGeom>
          <a:noFill/>
        </p:spPr>
      </p:pic>
      <p:pic>
        <p:nvPicPr>
          <p:cNvPr id="5" name="그림 7" descr="/Users/dongeunee/Library/Group Containers/L48J367XN4.com.infraware.PolarisOffice/EngineTemp/2374/fImage844431154923.png"/>
          <p:cNvPicPr>
            <a:picLocks noChangeAspect="1"/>
          </p:cNvPicPr>
          <p:nvPr/>
        </p:nvPicPr>
        <p:blipFill rotWithShape="1">
          <a:blip r:embed="rId3"/>
          <a:stretch>
            <a:fillRect/>
          </a:stretch>
        </p:blipFill>
        <p:spPr>
          <a:xfrm>
            <a:off x="181610" y="2320290"/>
            <a:ext cx="5822315" cy="3545205"/>
          </a:xfrm>
          <a:prstGeom prst="rect">
            <a:avLst/>
          </a:prstGeom>
          <a:noFill/>
        </p:spPr>
      </p:pic>
      <p:pic>
        <p:nvPicPr>
          <p:cNvPr id="6" name="그림 8" descr="/Users/dongeunee/Library/Group Containers/L48J367XN4.com.infraware.PolarisOffice/EngineTemp/2374/fImage387451165875.png"/>
          <p:cNvPicPr>
            <a:picLocks noChangeAspect="1"/>
          </p:cNvPicPr>
          <p:nvPr/>
        </p:nvPicPr>
        <p:blipFill rotWithShape="1">
          <a:blip r:embed="rId4"/>
          <a:stretch>
            <a:fillRect/>
          </a:stretch>
        </p:blipFill>
        <p:spPr>
          <a:xfrm>
            <a:off x="151765" y="5970270"/>
            <a:ext cx="5852795" cy="761365"/>
          </a:xfrm>
          <a:prstGeom prst="rect">
            <a:avLst/>
          </a:prstGeom>
          <a:noFill/>
        </p:spPr>
      </p:pic>
      <p:pic>
        <p:nvPicPr>
          <p:cNvPr id="7" name="그림 9" descr="/Users/dongeunee/Library/Group Containers/L48J367XN4.com.infraware.PolarisOffice/EngineTemp/2374/fImage392731172410.png"/>
          <p:cNvPicPr>
            <a:picLocks noChangeAspect="1"/>
          </p:cNvPicPr>
          <p:nvPr/>
        </p:nvPicPr>
        <p:blipFill rotWithShape="1">
          <a:blip r:embed="rId5"/>
          <a:stretch>
            <a:fillRect/>
          </a:stretch>
        </p:blipFill>
        <p:spPr>
          <a:xfrm>
            <a:off x="6343650" y="5908675"/>
            <a:ext cx="5471160" cy="7499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910590" y="358775"/>
            <a:ext cx="10516235" cy="532765"/>
          </a:xfrm>
          <a:prstGeom prst="rect">
            <a:avLst/>
          </a:prstGeom>
        </p:spPr>
        <p:txBody>
          <a:bodyPr vert="horz" wrap="square" lIns="91440" tIns="45720" rIns="91440" bIns="45720" anchor="ctr">
            <a:normAutofit fontScale="90000"/>
          </a:bodyPr>
          <a:lstStyle/>
          <a:p>
            <a:pPr marL="0" indent="0" rtl="0">
              <a:defRPr lang="ko-KR" altLang="en-US"/>
            </a:pPr>
            <a:r>
              <a:rPr lang="ko-KR" altLang="en-US" sz="4400">
                <a:latin typeface="맑은 고딕"/>
                <a:ea typeface="맑은 고딕"/>
                <a:cs typeface="+mj-cs"/>
              </a:rPr>
              <a:t>arraylist 예제(set)</a:t>
            </a:r>
            <a:endParaRPr lang="ko-KR" altLang="en-US"/>
          </a:p>
        </p:txBody>
      </p:sp>
      <p:sp>
        <p:nvSpPr>
          <p:cNvPr id="3" name="내용 개체 틀 2"/>
          <p:cNvSpPr txBox="1">
            <a:spLocks noGrp="1"/>
          </p:cNvSpPr>
          <p:nvPr>
            <p:ph idx="1"/>
          </p:nvPr>
        </p:nvSpPr>
        <p:spPr>
          <a:xfrm>
            <a:off x="838200" y="1054735"/>
            <a:ext cx="10516870" cy="5123815"/>
          </a:xfrm>
          <a:prstGeom prst="rect">
            <a:avLst/>
          </a:prstGeom>
        </p:spPr>
        <p:txBody>
          <a:bodyPr vert="horz" wrap="square" lIns="91440" tIns="45720" rIns="91440" bIns="45720" anchor="t">
            <a:normAutofit/>
          </a:bodyPr>
          <a:lstStyle/>
          <a:p>
            <a:pPr marL="228600" indent="-228600" latinLnBrk="0">
              <a:buFont typeface="Arial"/>
              <a:buChar char="•"/>
              <a:defRPr lang="ko-KR" altLang="en-US"/>
            </a:pPr>
            <a:r>
              <a:rPr lang="en-US" sz="2000" b="0" i="0">
                <a:solidFill>
                  <a:srgbClr val="000000"/>
                </a:solidFill>
              </a:rPr>
              <a:t>ArrayList 값 변경은 set()라는 방법은 사용합니다</a:t>
            </a:r>
            <a:endParaRPr lang="en-US" sz="2000" b="0" i="0">
              <a:solidFill>
                <a:srgbClr val="000000"/>
              </a:solidFill>
            </a:endParaRPr>
          </a:p>
          <a:p>
            <a:pPr marL="228600" indent="-228600" latinLnBrk="0">
              <a:buFont typeface="Arial"/>
              <a:buChar char="•"/>
              <a:defRPr lang="ko-KR" altLang="en-US"/>
            </a:pPr>
            <a:r>
              <a:rPr lang="en-US" sz="2000" b="0" i="0">
                <a:solidFill>
                  <a:srgbClr val="000000"/>
                </a:solidFill>
              </a:rPr>
              <a:t>set()을 사용하기 위해서는 바꾸려던 데이터의 위치Index를 알아야 변경이 가능합니다-&gt;</a:t>
            </a:r>
            <a:r>
              <a:rPr lang="en-US" sz="2000" b="0" i="0">
                <a:solidFill>
                  <a:srgbClr val="555555"/>
                </a:solidFill>
                <a:latin typeface="Arial"/>
                <a:ea typeface="Apple SD Gothic Neo"/>
              </a:rPr>
              <a:t>set(int index, Object)</a:t>
            </a:r>
            <a:endParaRPr lang="ko-KR" altLang="en-US" sz="2000" b="0" i="0">
              <a:solidFill>
                <a:srgbClr val="555555"/>
              </a:solidFill>
              <a:latin typeface="Arial"/>
              <a:ea typeface="Apple SD Gothic Neo"/>
            </a:endParaRPr>
          </a:p>
        </p:txBody>
      </p:sp>
      <p:pic>
        <p:nvPicPr>
          <p:cNvPr id="4" name="그림 10"/>
          <p:cNvPicPr>
            <a:picLocks noChangeAspect="1"/>
          </p:cNvPicPr>
          <p:nvPr/>
        </p:nvPicPr>
        <p:blipFill rotWithShape="1">
          <a:blip r:embed="rId2"/>
          <a:stretch>
            <a:fillRect/>
          </a:stretch>
        </p:blipFill>
        <p:spPr>
          <a:xfrm>
            <a:off x="836295" y="5461000"/>
            <a:ext cx="8763635" cy="1219835"/>
          </a:xfrm>
          <a:prstGeom prst="rect">
            <a:avLst/>
          </a:prstGeom>
          <a:noFill/>
        </p:spPr>
      </p:pic>
      <p:pic>
        <p:nvPicPr>
          <p:cNvPr id="5" name="그림 11"/>
          <p:cNvPicPr>
            <a:picLocks noChangeAspect="1"/>
          </p:cNvPicPr>
          <p:nvPr/>
        </p:nvPicPr>
        <p:blipFill rotWithShape="1">
          <a:blip r:embed="rId3"/>
          <a:stretch>
            <a:fillRect/>
          </a:stretch>
        </p:blipFill>
        <p:spPr>
          <a:xfrm>
            <a:off x="834390" y="2164080"/>
            <a:ext cx="7611745" cy="32353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timing>
    <p:tnLst>
      <p:par>
        <p:cTn id="1" dur="indefinite" restart="never" nodeType="tmRoot"/>
      </p:par>
    </p:tnLst>
  </p:timing>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838200" y="365125"/>
            <a:ext cx="10516235" cy="478155"/>
          </a:xfrm>
          <a:prstGeom prst="rect">
            <a:avLst/>
          </a:prstGeom>
        </p:spPr>
        <p:txBody>
          <a:bodyPr vert="horz" wrap="square" lIns="91440" tIns="45720" rIns="91440" bIns="45720" anchor="ctr">
            <a:normAutofit fontScale="90000"/>
          </a:bodyPr>
          <a:lstStyle/>
          <a:p>
            <a:pPr marL="0" indent="0" rtl="0">
              <a:defRPr lang="ko-KR" altLang="en-US"/>
            </a:pPr>
            <a:r>
              <a:rPr lang="ko-KR" altLang="en-US" sz="4400">
                <a:latin typeface="맑은 고딕"/>
                <a:ea typeface="맑은 고딕"/>
                <a:cs typeface="+mj-cs"/>
              </a:rPr>
              <a:t>arraylist 예제(remove,clear &amp; size)</a:t>
            </a:r>
            <a:endParaRPr lang="ko-KR" altLang="en-US"/>
          </a:p>
        </p:txBody>
      </p:sp>
      <p:sp>
        <p:nvSpPr>
          <p:cNvPr id="3" name="내용 개체 틀 2"/>
          <p:cNvSpPr txBox="1">
            <a:spLocks noGrp="1"/>
          </p:cNvSpPr>
          <p:nvPr>
            <p:ph idx="1"/>
          </p:nvPr>
        </p:nvSpPr>
        <p:spPr>
          <a:xfrm>
            <a:off x="371475" y="947420"/>
            <a:ext cx="10516870" cy="4352925"/>
          </a:xfrm>
          <a:prstGeom prst="rect">
            <a:avLst/>
          </a:prstGeom>
        </p:spPr>
        <p:txBody>
          <a:bodyPr vert="horz" wrap="square" lIns="91440" tIns="45720" rIns="91440" bIns="45720" anchor="t">
            <a:normAutofit/>
          </a:bodyPr>
          <a:lstStyle/>
          <a:p>
            <a:pPr marL="228600" indent="-228600" latinLnBrk="0">
              <a:buFont typeface="Arial"/>
              <a:buChar char="•"/>
              <a:defRPr lang="ko-KR" altLang="en-US"/>
            </a:pPr>
            <a:r>
              <a:rPr lang="en-US" sz="2000" b="0" i="0">
                <a:solidFill>
                  <a:srgbClr val="000000"/>
                </a:solidFill>
              </a:rPr>
              <a:t>ArrayList 값을 삭제하는 방법에는 remove()와 clear()가 있습니다  </a:t>
            </a:r>
            <a:endParaRPr lang="en-US" sz="2000" b="0" i="0">
              <a:solidFill>
                <a:srgbClr val="000000"/>
              </a:solidFill>
            </a:endParaRPr>
          </a:p>
          <a:p>
            <a:pPr marL="228600" indent="-228600" latinLnBrk="0">
              <a:buFont typeface="Arial"/>
              <a:buChar char="•"/>
              <a:defRPr lang="ko-KR" altLang="en-US"/>
            </a:pPr>
            <a:r>
              <a:rPr lang="en-US" sz="2000" b="0" i="0">
                <a:solidFill>
                  <a:srgbClr val="000000"/>
                </a:solidFill>
                <a:latin typeface="맑은 고딕"/>
                <a:ea typeface="맑은 고딕"/>
                <a:cs typeface="+mn-cs"/>
              </a:rPr>
              <a:t>*al.clear()사용, 모두 지워짐</a:t>
            </a:r>
            <a:endParaRPr lang="en-US" sz="2000" b="0" i="0">
              <a:solidFill>
                <a:srgbClr val="000000"/>
              </a:solidFill>
              <a:latin typeface="맑은 고딕"/>
              <a:ea typeface="맑은 고딕"/>
              <a:cs typeface="+mn-cs"/>
            </a:endParaRPr>
          </a:p>
          <a:p>
            <a:pPr marL="228600" indent="-228600" latinLnBrk="0">
              <a:buFont typeface="Arial"/>
              <a:buChar char="•"/>
              <a:defRPr lang="ko-KR" altLang="en-US"/>
            </a:pPr>
            <a:r>
              <a:rPr lang="en-US" sz="2000" b="0" i="0">
                <a:solidFill>
                  <a:srgbClr val="000000"/>
                </a:solidFill>
                <a:latin typeface="맑은 고딕"/>
                <a:ea typeface="맑은 고딕"/>
                <a:cs typeface="+mn-cs"/>
              </a:rPr>
              <a:t>ArrayList 크기를 구하는 방법에는 Size()가 있습니다</a:t>
            </a:r>
            <a:endParaRPr lang="en-US" sz="2000" b="0" i="0">
              <a:solidFill>
                <a:srgbClr val="000000"/>
              </a:solidFill>
              <a:latin typeface="맑은 고딕"/>
              <a:ea typeface="맑은 고딕"/>
              <a:cs typeface="+mn-cs"/>
            </a:endParaRPr>
          </a:p>
          <a:p>
            <a:pPr marL="228600" indent="-228600" latinLnBrk="0">
              <a:buFontTx/>
              <a:buNone/>
              <a:defRPr lang="ko-KR" altLang="en-US"/>
            </a:pPr>
            <a:r>
              <a:rPr lang="en-US" sz="2000" b="0" i="0">
                <a:solidFill>
                  <a:srgbClr val="000000"/>
                </a:solidFill>
              </a:rPr>
              <a:t>*al.clear()사용, 모두 지워짐</a:t>
            </a:r>
            <a:endParaRPr lang="ko-KR" altLang="en-US" sz="2000" b="0" i="0">
              <a:solidFill>
                <a:srgbClr val="000000"/>
              </a:solidFill>
            </a:endParaRPr>
          </a:p>
        </p:txBody>
      </p:sp>
      <p:pic>
        <p:nvPicPr>
          <p:cNvPr id="4" name="그림 12"/>
          <p:cNvPicPr>
            <a:picLocks noChangeAspect="1"/>
          </p:cNvPicPr>
          <p:nvPr/>
        </p:nvPicPr>
        <p:blipFill rotWithShape="1">
          <a:blip r:embed="rId2"/>
          <a:stretch>
            <a:fillRect/>
          </a:stretch>
        </p:blipFill>
        <p:spPr>
          <a:xfrm>
            <a:off x="133985" y="2150745"/>
            <a:ext cx="5276850" cy="3666490"/>
          </a:xfrm>
          <a:prstGeom prst="rect">
            <a:avLst/>
          </a:prstGeom>
          <a:noFill/>
        </p:spPr>
      </p:pic>
      <p:pic>
        <p:nvPicPr>
          <p:cNvPr id="5" name="그림 13"/>
          <p:cNvPicPr>
            <a:picLocks noChangeAspect="1"/>
          </p:cNvPicPr>
          <p:nvPr/>
        </p:nvPicPr>
        <p:blipFill rotWithShape="1">
          <a:blip r:embed="rId3"/>
          <a:stretch>
            <a:fillRect/>
          </a:stretch>
        </p:blipFill>
        <p:spPr>
          <a:xfrm>
            <a:off x="466090" y="5865495"/>
            <a:ext cx="4507865" cy="812165"/>
          </a:xfrm>
          <a:prstGeom prst="rect">
            <a:avLst/>
          </a:prstGeom>
          <a:noFill/>
        </p:spPr>
      </p:pic>
      <p:pic>
        <p:nvPicPr>
          <p:cNvPr id="6" name="그림 14"/>
          <p:cNvPicPr>
            <a:picLocks noChangeAspect="1"/>
          </p:cNvPicPr>
          <p:nvPr/>
        </p:nvPicPr>
        <p:blipFill rotWithShape="1">
          <a:blip r:embed="rId4"/>
          <a:stretch>
            <a:fillRect/>
          </a:stretch>
        </p:blipFill>
        <p:spPr>
          <a:xfrm>
            <a:off x="6449060" y="1400175"/>
            <a:ext cx="5323205" cy="3714115"/>
          </a:xfrm>
          <a:prstGeom prst="rect">
            <a:avLst/>
          </a:prstGeom>
          <a:noFill/>
        </p:spPr>
      </p:pic>
      <p:pic>
        <p:nvPicPr>
          <p:cNvPr id="7" name="그림 15"/>
          <p:cNvPicPr>
            <a:picLocks noChangeAspect="1"/>
          </p:cNvPicPr>
          <p:nvPr/>
        </p:nvPicPr>
        <p:blipFill rotWithShape="1">
          <a:blip r:embed="rId5"/>
          <a:stretch>
            <a:fillRect/>
          </a:stretch>
        </p:blipFill>
        <p:spPr>
          <a:xfrm>
            <a:off x="5958205" y="5224780"/>
            <a:ext cx="6007735" cy="14865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timing>
    <p:tnLst>
      <p:par>
        <p:cTn id="1" dur="indefinite" restart="never" nodeType="tmRoot"/>
      </p:par>
    </p:tnLst>
  </p:timing>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accent1"/>
        </a:solidFill>
      </p:bgPr>
    </p:bg>
    <p:spTree>
      <p:nvGrpSpPr>
        <p:cNvPr id="1" name=""/>
        <p:cNvGrpSpPr/>
        <p:nvPr/>
      </p:nvGrpSpPr>
      <p:grpSpPr>
        <a:xfrm>
          <a:off x="0" y="0"/>
          <a:ext cx="0" cy="0"/>
          <a:chOff x="0" y="0"/>
          <a:chExt cx="0" cy="0"/>
        </a:xfrm>
      </p:grpSpPr>
      <p:sp>
        <p:nvSpPr>
          <p:cNvPr id="2" name="TextBox 1"/>
          <p:cNvSpPr txBox="1"/>
          <p:nvPr/>
        </p:nvSpPr>
        <p:spPr>
          <a:xfrm>
            <a:off x="4785360" y="2676872"/>
            <a:ext cx="2535554" cy="816898"/>
          </a:xfrm>
          <a:prstGeom prst="rect">
            <a:avLst/>
          </a:prstGeom>
          <a:noFill/>
        </p:spPr>
        <p:txBody>
          <a:bodyPr wrap="none">
            <a:spAutoFit/>
          </a:bodyPr>
          <a:lstStyle/>
          <a:p>
            <a:pPr algn="ctr">
              <a:defRPr lang="ko-KR" altLang="en-US"/>
            </a:pPr>
            <a:r>
              <a:rPr lang="en-US" altLang="ko-KR" sz="4800" b="0" spc="-300">
                <a:solidFill>
                  <a:schemeClr val="bg1"/>
                </a:solidFill>
              </a:rPr>
              <a:t>HashMap</a:t>
            </a:r>
            <a:endParaRPr lang="en-US" altLang="ko-KR" sz="4800" b="0" spc="-300">
              <a:solidFill>
                <a:schemeClr val="bg1"/>
              </a:solidFill>
            </a:endParaRPr>
          </a:p>
        </p:txBody>
      </p:sp>
      <p:cxnSp>
        <p:nvCxnSpPr>
          <p:cNvPr id="17" name="직선 연결선 16"/>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1" y="101916"/>
            <a:ext cx="1873814" cy="639129"/>
          </a:xfrm>
          <a:prstGeom prst="rect">
            <a:avLst/>
          </a:prstGeom>
          <a:noFill/>
        </p:spPr>
        <p:txBody>
          <a:bodyPr wrap="none">
            <a:spAutoFit/>
          </a:bodyPr>
          <a:lstStyle/>
          <a:p>
            <a:pPr lvl="0">
              <a:defRPr lang="ko-KR" altLang="en-US"/>
            </a:pPr>
            <a:r>
              <a:rPr lang="en-US" altLang="ko-KR" sz="3600" b="0" spc="-300">
                <a:solidFill>
                  <a:schemeClr val="bg1"/>
                </a:solidFill>
              </a:rPr>
              <a:t>HashMap</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102" name="내용 개체 틀 2"/>
          <p:cNvSpPr txBox="1"/>
          <p:nvPr/>
        </p:nvSpPr>
        <p:spPr>
          <a:xfrm>
            <a:off x="535305" y="1171575"/>
            <a:ext cx="10516870" cy="4352925"/>
          </a:xfrm>
          <a:prstGeom prst="rect">
            <a:avLst/>
          </a:prstGeom>
        </p:spPr>
        <p:txBody>
          <a:bodyPr vert="horz" wrap="square" lIns="91440" tIns="45720" rIns="91440" bIns="45720" anchor="t">
            <a:normAutofit/>
          </a:bodyPr>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rPr>
              <a:t>hashmap은 map의 서로 다른 두 시스템,장치를 연결시켜주는 대표적인 클레스입니다.</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rgbClr val="ff0000"/>
                </a:solidFill>
                <a:latin typeface="+mn-lt"/>
                <a:ea typeface="+mn-ea"/>
                <a:cs typeface="+mn-cs"/>
              </a:rPr>
              <a:t>map의 구조인 key-value의 쌍으로 되어있습니다</a:t>
            </a:r>
            <a:endParaRPr xmlns:mc="http://schemas.openxmlformats.org/markup-compatibility/2006" xmlns:hp="http://schemas.haansoft.com/office/presentation/8.0" kumimoji="0" lang="ko-KR" altLang="en-US" sz="2800" b="0" i="0" u="none" strike="noStrike" kern="1200" cap="none" normalizeH="0" mc:Ignorable="hp" hp:hslEmbossed="0">
              <a:solidFill>
                <a:srgbClr val="ff0000"/>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rPr>
              <a:t>key는 정확히 하나의 value만 가질 수 있습니다</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rPr>
              <a:t>key-유일해야함 , value-키와 달리 데이터의 중복을 허용함</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p:txBody>
      </p:sp>
      <p:pic>
        <p:nvPicPr>
          <p:cNvPr id="103" name="그림 17"/>
          <p:cNvPicPr>
            <a:picLocks noChangeAspect="1"/>
          </p:cNvPicPr>
          <p:nvPr/>
        </p:nvPicPr>
        <p:blipFill rotWithShape="1">
          <a:blip r:embed="rId2"/>
          <a:stretch>
            <a:fillRect/>
          </a:stretch>
        </p:blipFill>
        <p:spPr>
          <a:xfrm>
            <a:off x="782320" y="4210685"/>
            <a:ext cx="10892790" cy="248348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1" y="101916"/>
            <a:ext cx="1873814" cy="639129"/>
          </a:xfrm>
          <a:prstGeom prst="rect">
            <a:avLst/>
          </a:prstGeom>
          <a:noFill/>
        </p:spPr>
        <p:txBody>
          <a:bodyPr wrap="none">
            <a:spAutoFit/>
          </a:bodyPr>
          <a:lstStyle/>
          <a:p>
            <a:pPr lvl="0">
              <a:defRPr lang="ko-KR" altLang="en-US"/>
            </a:pPr>
            <a:r>
              <a:rPr lang="en-US" altLang="ko-KR" sz="3600" b="0" spc="-300">
                <a:solidFill>
                  <a:schemeClr val="bg1"/>
                </a:solidFill>
              </a:rPr>
              <a:t>HashMap</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102" name="제목 1"/>
          <p:cNvSpPr txBox="1"/>
          <p:nvPr/>
        </p:nvSpPr>
        <p:spPr>
          <a:xfrm>
            <a:off x="502982" y="1203813"/>
            <a:ext cx="10252135" cy="1050519"/>
          </a:xfrm>
          <a:prstGeom prst="rect">
            <a:avLst/>
          </a:prstGeom>
        </p:spPr>
        <p:txBody>
          <a:bodyPr vert="horz" wrap="square" lIns="91440" tIns="45720" rIns="91440" bIns="45720" anchor="ctr">
            <a:normAutofit/>
          </a:bodyPr>
          <a:p>
            <a:pPr marL="0" indent="0" algn="l" defTabSz="885826" rtl="0" eaLnBrk="1" latinLnBrk="1" hangingPunct="1">
              <a:lnSpc>
                <a:spcPct val="90000"/>
              </a:lnSpc>
              <a:spcBef>
                <a:spcPct val="0"/>
              </a:spcBef>
              <a:buNone/>
              <a:defRPr lang="ko-KR" altLang="en-US"/>
            </a:pPr>
            <a:r>
              <a:rPr xmlns:mc="http://schemas.openxmlformats.org/markup-compatibility/2006" xmlns:hp="http://schemas.haansoft.com/office/presentation/8.0" kumimoji="0" lang="ko-KR" altLang="en-US" sz="3600" b="0" i="0" u="none" strike="noStrike" kern="1200" cap="none" normalizeH="0" mc:Ignorable="hp" hp:hslEmbossed="0">
                <a:solidFill>
                  <a:schemeClr val="tx1"/>
                </a:solidFill>
                <a:latin typeface="+mj-lt"/>
                <a:ea typeface="+mj-ea"/>
                <a:cs typeface="+mj-cs"/>
              </a:rPr>
              <a:t>list를 사용하지않고 hashmap을 사용하는 이유?</a:t>
            </a:r>
            <a:endParaRPr xmlns:mc="http://schemas.openxmlformats.org/markup-compatibility/2006" xmlns:hp="http://schemas.haansoft.com/office/presentation/8.0" kumimoji="0" lang="ko-KR" altLang="en-US" sz="3600" b="0" i="0" u="none" strike="noStrike" kern="1200" cap="none" normalizeH="0" mc:Ignorable="hp" hp:hslEmbossed="0">
              <a:solidFill>
                <a:schemeClr val="tx1"/>
              </a:solidFill>
              <a:latin typeface="+mj-lt"/>
              <a:ea typeface="+mj-ea"/>
              <a:cs typeface="+mj-cs"/>
            </a:endParaRPr>
          </a:p>
        </p:txBody>
      </p:sp>
      <p:sp>
        <p:nvSpPr>
          <p:cNvPr id="103" name="내용 개체 틀 2"/>
          <p:cNvSpPr txBox="1"/>
          <p:nvPr/>
        </p:nvSpPr>
        <p:spPr>
          <a:xfrm>
            <a:off x="198182" y="2347448"/>
            <a:ext cx="11376954" cy="3904370"/>
          </a:xfrm>
          <a:prstGeom prst="rect">
            <a:avLst/>
          </a:prstGeom>
        </p:spPr>
        <p:txBody>
          <a:bodyPr vert="horz" wrap="square" lIns="91440" tIns="45720" rIns="91440" bIns="45720" anchor="t">
            <a:normAutofit/>
          </a:bodyPr>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rPr>
              <a:t>list와 달리 hashmap에는 순서가 없고, 찾는 즉시 key로써 value를 얻을 수 있기 때문에 시간이 덜 걸린다</a:t>
            </a:r>
            <a:endPar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Char char="•"/>
              <a:defRPr lang="ko-KR" altLang="en-US"/>
            </a:pPr>
            <a:endPar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endParaRPr>
          </a:p>
          <a:p>
            <a:pPr marL="228600" indent="-228600" algn="l" defTabSz="88582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rPr>
              <a:t>ex)여러분들은 대형마트를 운영하고 있고, 판매를 위해 많은 종류의 상품의 이름과 가격을 기억해야합니다. 기억하기 위해 노트 기록 중에도 상품을 팔아야되며, 해당 상품을 찾기위해 적어논 메모장에서 찾느라 시간을 낭비해야하는 상황,이 상황에 가장 정확한 해결방법이 hashmap을 사용하는 것입니다. 상품 이름과 가격을 hashmap에 넣고, 판매의 상황에 바로바로 key(상품명)을 찾아 value(해당가격)얻을 수 있습니다.이를 통해 시간적 손실을 막고, 더 많은 판매로 이득을 볼 수 있게 됩니다. </a:t>
            </a:r>
            <a:endPar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1" y="101916"/>
            <a:ext cx="1873814" cy="639129"/>
          </a:xfrm>
          <a:prstGeom prst="rect">
            <a:avLst/>
          </a:prstGeom>
          <a:noFill/>
        </p:spPr>
        <p:txBody>
          <a:bodyPr wrap="none">
            <a:spAutoFit/>
          </a:bodyPr>
          <a:lstStyle/>
          <a:p>
            <a:pPr lvl="0">
              <a:defRPr lang="ko-KR" altLang="en-US"/>
            </a:pPr>
            <a:r>
              <a:rPr lang="en-US" altLang="ko-KR" sz="3600" b="0" spc="-300">
                <a:solidFill>
                  <a:schemeClr val="bg1"/>
                </a:solidFill>
              </a:rPr>
              <a:t>HashMap</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102" name="내용 개체 틀 2"/>
          <p:cNvSpPr txBox="1"/>
          <p:nvPr/>
        </p:nvSpPr>
        <p:spPr>
          <a:xfrm>
            <a:off x="311086" y="1183479"/>
            <a:ext cx="11106150" cy="5358381"/>
          </a:xfrm>
          <a:prstGeom prst="rect">
            <a:avLst/>
          </a:prstGeom>
        </p:spPr>
        <p:txBody>
          <a:bodyPr vert="horz" wrap="square" lIns="91440" tIns="45720" rIns="91440" bIns="45720" anchor="t">
            <a:normAutofit lnSpcReduction="10000"/>
          </a:bodyPr>
          <a:p>
            <a:pPr marL="228600" indent="-228600" algn="l" defTabSz="885826" rtl="0" eaLnBrk="1" latinLnBrk="0" hangingPunct="1">
              <a:lnSpc>
                <a:spcPct val="90000"/>
              </a:lnSpc>
              <a:spcBef>
                <a:spcPts val="1000"/>
              </a:spcBef>
              <a:buFont typeface="Arial"/>
              <a:buChar char="•"/>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rPr>
              <a:t>hashmap란 java.util 패키지에 소속되어 있음으로,</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rPr>
              <a:t>import java.util.hashmap(arraylist 사용을 위해 필요한 구문)</a:t>
            </a: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a:p>
            <a:pPr marL="228600" indent="-228600" algn="l" defTabSz="871876" rtl="0" eaLnBrk="1" latinLnBrk="0" hangingPunct="1">
              <a:lnSpc>
                <a:spcPct val="90000"/>
              </a:lnSpc>
              <a:spcBef>
                <a:spcPts val="1000"/>
              </a:spcBef>
              <a:buFont typeface="Arial"/>
              <a:buFontTx/>
              <a:buNone/>
              <a:defRPr lang="ko-KR" altLang="en-US"/>
            </a:pPr>
            <a:endParaRPr xmlns:mc="http://schemas.openxmlformats.org/markup-compatibility/2006" xmlns:hp="http://schemas.haansoft.com/office/presentation/8.0" kumimoji="0" lang="ko-KR" altLang="en-US" sz="2800" b="0" i="0" u="none" strike="noStrike" kern="1200" cap="none" normalizeH="0" mc:Ignorable="hp" hp:hslEmbossed="0">
              <a:solidFill>
                <a:schemeClr val="tx1"/>
              </a:solidFill>
              <a:latin typeface="+mn-lt"/>
              <a:ea typeface="+mn-ea"/>
              <a:cs typeface="+mn-c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map1 = new   HashMap&lt;String,String&gt;();//</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HashMap생성</a:t>
            </a: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map2 = new HashMap&lt;&gt;();//</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new에서 타입 파라미터 생략가능 </a:t>
            </a:r>
            <a:endPar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map3 = new HashMap&lt;&gt;(map1);//</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map1의 모든 값을 가진 HashMap생성 </a:t>
            </a:r>
            <a:endPar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map4 = new HashMap&lt;&gt;(10);//</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초기 용량(capacity)지정 </a:t>
            </a:r>
            <a:endPar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map5 = new HashMap&lt;&gt;(10, 0.7f);//</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초기 capacity,load factor지정</a:t>
            </a: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a:t>
            </a:r>
            <a:endPar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endParaRPr>
          </a:p>
          <a:p>
            <a:pPr marL="228600" indent="-228600" algn="l" defTabSz="871876" rtl="0" eaLnBrk="1" latinLnBrk="0" hangingPunct="1">
              <a:lnSpc>
                <a:spcPct val="90000"/>
              </a:lnSpc>
              <a:spcBef>
                <a:spcPts val="1000"/>
              </a:spcBef>
              <a:buFont typeface="Arial"/>
              <a:buFontTx/>
              <a:buNone/>
              <a:defRPr lang="ko-KR" altLang="en-US"/>
            </a:pPr>
            <a:r>
              <a:rPr xmlns:mc="http://schemas.openxmlformats.org/markup-compatibility/2006" xmlns:hp="http://schemas.haansoft.com/office/presentation/8.0" kumimoji="0" lang="en-US" sz="2400" b="0" i="0" u="none" strike="noStrike" kern="1200" cap="none" normalizeH="0" mc:Ignorable="hp" hp:hslEmbossed="0">
                <a:solidFill>
                  <a:schemeClr val="tx1"/>
                </a:solidFill>
                <a:latin typeface="Menlo"/>
                <a:ea typeface="Consolas"/>
              </a:rPr>
              <a:t>  HashMap&lt;String,String&gt; map6 = new HashMap&lt;String,String&gt;()</a:t>
            </a:r>
            <a:r>
              <a:rPr xmlns:mc="http://schemas.openxmlformats.org/markup-compatibility/2006" xmlns:hp="http://schemas.haansoft.com/office/presentation/8.0" kumimoji="0" lang="en-US" sz="2400" b="0" i="0" u="none" strike="noStrike" kern="1200" cap="none" normalizeH="0" mc:Ignorable="hp" hp:hslEmbossed="0">
                <a:solidFill>
                  <a:srgbClr val="ff0000"/>
                </a:solidFill>
                <a:latin typeface="Menlo"/>
                <a:ea typeface="Consolas"/>
              </a:rPr>
              <a:t>{{//초기값 지정 put("a","b"); }};</a:t>
            </a:r>
            <a:endParaRPr xmlns:mc="http://schemas.openxmlformats.org/markup-compatibility/2006" xmlns:hp="http://schemas.haansoft.com/office/presentation/8.0" kumimoji="0" lang="ko-KR" altLang="en-US" sz="2400" b="0" i="0" u="none" strike="noStrike" kern="1200" cap="none" normalizeH="0" mc:Ignorable="hp" hp:hslEmbossed="0">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4" y="101916"/>
            <a:ext cx="2273861" cy="639129"/>
          </a:xfrm>
          <a:prstGeom prst="rect">
            <a:avLst/>
          </a:prstGeom>
          <a:noFill/>
        </p:spPr>
        <p:txBody>
          <a:bodyPr wrap="none">
            <a:spAutoFit/>
          </a:bodyPr>
          <a:lstStyle/>
          <a:p>
            <a:pPr lvl="0">
              <a:defRPr lang="ko-KR" altLang="en-US"/>
            </a:pPr>
            <a:r>
              <a:rPr lang="en-US" altLang="ko-KR" sz="3600" b="0" spc="-300">
                <a:solidFill>
                  <a:schemeClr val="bg1"/>
                </a:solidFill>
              </a:rPr>
              <a:t>List Interface</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37" name="TextBox 24"/>
          <p:cNvSpPr txBox="1"/>
          <p:nvPr/>
        </p:nvSpPr>
        <p:spPr>
          <a:xfrm>
            <a:off x="331390" y="1345405"/>
            <a:ext cx="6661547" cy="338615"/>
          </a:xfrm>
          <a:prstGeom prst="rect">
            <a:avLst/>
          </a:prstGeom>
          <a:noFill/>
        </p:spPr>
        <p:txBody>
          <a:bodyPr wrap="square">
            <a:spAutoFit/>
          </a:bodyPr>
          <a:lstStyle/>
          <a:p>
            <a:pPr algn="just">
              <a:defRPr lang="ko-KR" altLang="en-US"/>
            </a:pPr>
            <a:r>
              <a:rPr lang="en-US" altLang="ko-KR" sz="1600"/>
              <a:t>Index</a:t>
            </a:r>
            <a:r>
              <a:rPr lang="ko-KR" altLang="en-US" sz="1600"/>
              <a:t>라는 식별자로 순서를 가지며, 데이터의 중복을 허용하는 자료구조</a:t>
            </a:r>
            <a:endParaRPr lang="ko-KR" altLang="en-US" sz="1600"/>
          </a:p>
        </p:txBody>
      </p:sp>
      <p:sp>
        <p:nvSpPr>
          <p:cNvPr id="38" name=""/>
          <p:cNvSpPr/>
          <p:nvPr/>
        </p:nvSpPr>
        <p:spPr>
          <a:xfrm>
            <a:off x="266898" y="3672085"/>
            <a:ext cx="1934765" cy="1131093"/>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sz="2200"/>
              <a:t>List</a:t>
            </a:r>
            <a:endParaRPr lang="en-US" altLang="ko-KR" sz="2200"/>
          </a:p>
        </p:txBody>
      </p:sp>
      <p:sp>
        <p:nvSpPr>
          <p:cNvPr id="39" name=""/>
          <p:cNvSpPr/>
          <p:nvPr/>
        </p:nvSpPr>
        <p:spPr>
          <a:xfrm>
            <a:off x="2866430" y="2054819"/>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a:t>Vector</a:t>
            </a:r>
            <a:endParaRPr lang="en-US" altLang="ko-KR"/>
          </a:p>
        </p:txBody>
      </p:sp>
      <p:sp>
        <p:nvSpPr>
          <p:cNvPr id="40" name=""/>
          <p:cNvSpPr/>
          <p:nvPr/>
        </p:nvSpPr>
        <p:spPr>
          <a:xfrm>
            <a:off x="2889845" y="3953469"/>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t>LinkedList</a:t>
            </a:r>
            <a:endParaRPr lang="en-US" altLang="ko-KR"/>
          </a:p>
        </p:txBody>
      </p:sp>
      <p:sp>
        <p:nvSpPr>
          <p:cNvPr id="41" name=""/>
          <p:cNvSpPr/>
          <p:nvPr/>
        </p:nvSpPr>
        <p:spPr>
          <a:xfrm>
            <a:off x="2962869" y="5772744"/>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t>ArrayList</a:t>
            </a:r>
            <a:endParaRPr lang="en-US" altLang="ko-KR"/>
          </a:p>
        </p:txBody>
      </p:sp>
      <p:cxnSp>
        <p:nvCxnSpPr>
          <p:cNvPr id="43" name=""/>
          <p:cNvCxnSpPr>
            <a:stCxn id="38" idx="2"/>
            <a:endCxn id="39" idx="0"/>
          </p:cNvCxnSpPr>
          <p:nvPr/>
        </p:nvCxnSpPr>
        <p:spPr>
          <a:xfrm rot="5400000" flipH="1" flipV="1">
            <a:off x="1154906" y="2134195"/>
            <a:ext cx="2748360" cy="2589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
          <p:cNvCxnSpPr>
            <a:stCxn id="38" idx="3"/>
            <a:endCxn id="40" idx="1"/>
          </p:cNvCxnSpPr>
          <p:nvPr/>
        </p:nvCxnSpPr>
        <p:spPr>
          <a:xfrm flipV="1">
            <a:off x="2201664" y="4236243"/>
            <a:ext cx="688181" cy="1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
          <p:cNvCxnSpPr>
            <a:endCxn id="41" idx="1"/>
          </p:cNvCxnSpPr>
          <p:nvPr/>
        </p:nvCxnSpPr>
        <p:spPr>
          <a:xfrm rot="16200000" flipH="1">
            <a:off x="1859358" y="4952008"/>
            <a:ext cx="1376363" cy="830659"/>
          </a:xfrm>
          <a:prstGeom prst="line">
            <a:avLst/>
          </a:prstGeom>
        </p:spPr>
        <p:style>
          <a:lnRef idx="1">
            <a:schemeClr val="accent1"/>
          </a:lnRef>
          <a:fillRef idx="0">
            <a:schemeClr val="accent1"/>
          </a:fillRef>
          <a:effectRef idx="0">
            <a:schemeClr val="accent1"/>
          </a:effectRef>
          <a:fontRef idx="minor">
            <a:schemeClr val="tx1"/>
          </a:fontRef>
        </p:style>
      </p:cxnSp>
      <p:sp>
        <p:nvSpPr>
          <p:cNvPr id="47" name="직사각형 7"/>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48" name=""/>
          <p:cNvSpPr/>
          <p:nvPr/>
        </p:nvSpPr>
        <p:spPr>
          <a:xfrm>
            <a:off x="5661918" y="5874742"/>
            <a:ext cx="868164" cy="426640"/>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endParaRPr lang="ko-KR" altLang="en-US"/>
          </a:p>
        </p:txBody>
      </p:sp>
      <p:sp>
        <p:nvSpPr>
          <p:cNvPr id="50" name="TextBox 24"/>
          <p:cNvSpPr txBox="1"/>
          <p:nvPr/>
        </p:nvSpPr>
        <p:spPr>
          <a:xfrm>
            <a:off x="7018732" y="5754288"/>
            <a:ext cx="4478736" cy="575948"/>
          </a:xfrm>
          <a:prstGeom prst="rect">
            <a:avLst/>
          </a:prstGeom>
          <a:noFill/>
        </p:spPr>
        <p:txBody>
          <a:bodyPr wrap="square">
            <a:spAutoFit/>
          </a:bodyPr>
          <a:lstStyle/>
          <a:p>
            <a:pPr algn="just">
              <a:defRPr lang="ko-KR" altLang="en-US"/>
            </a:pPr>
            <a:r>
              <a:rPr lang="ko-KR" altLang="en-US" sz="1600"/>
              <a:t>배열과 달리 초기크기를 지정하지 않아도 되므로, 삽입 삭제가 자유다.</a:t>
            </a:r>
            <a:endParaRPr lang="ko-KR" altLang="en-US" sz="1600"/>
          </a:p>
        </p:txBody>
      </p:sp>
      <p:sp>
        <p:nvSpPr>
          <p:cNvPr id="52" name="TextBox 24"/>
          <p:cNvSpPr txBox="1"/>
          <p:nvPr/>
        </p:nvSpPr>
        <p:spPr>
          <a:xfrm>
            <a:off x="7042146" y="3902468"/>
            <a:ext cx="4974830" cy="823995"/>
          </a:xfrm>
          <a:prstGeom prst="rect">
            <a:avLst/>
          </a:prstGeom>
          <a:noFill/>
        </p:spPr>
        <p:txBody>
          <a:bodyPr wrap="square">
            <a:spAutoFit/>
          </a:bodyPr>
          <a:lstStyle/>
          <a:p>
            <a:pPr algn="just">
              <a:defRPr lang="ko-KR" altLang="en-US"/>
            </a:pPr>
            <a:r>
              <a:rPr lang="ko-KR" altLang="en-US" sz="1600"/>
              <a:t>각 데이터는 노드라 불리며 배열에서 자주 삽입, 삭제가 이루어지는 경우 용이하여 ArrayList보다 선호된다</a:t>
            </a:r>
            <a:endParaRPr lang="ko-KR" altLang="en-US" sz="1600"/>
          </a:p>
          <a:p>
            <a:pPr algn="just">
              <a:defRPr lang="ko-KR" altLang="en-US"/>
            </a:pPr>
            <a:endParaRPr lang="ko-KR" altLang="en-US" sz="1600"/>
          </a:p>
        </p:txBody>
      </p:sp>
      <p:sp>
        <p:nvSpPr>
          <p:cNvPr id="53" name="TextBox 24"/>
          <p:cNvSpPr txBox="1"/>
          <p:nvPr/>
        </p:nvSpPr>
        <p:spPr>
          <a:xfrm>
            <a:off x="6972695" y="2066921"/>
            <a:ext cx="5074049" cy="571186"/>
          </a:xfrm>
          <a:prstGeom prst="rect">
            <a:avLst/>
          </a:prstGeom>
          <a:noFill/>
        </p:spPr>
        <p:txBody>
          <a:bodyPr wrap="square">
            <a:spAutoFit/>
          </a:bodyPr>
          <a:lstStyle/>
          <a:p>
            <a:pPr algn="just">
              <a:defRPr lang="ko-KR" altLang="en-US"/>
            </a:pPr>
            <a:r>
              <a:rPr lang="ko-KR" altLang="en-US" sz="1600"/>
              <a:t>ArrayList와 동일한 구조를 가지며 배열의 크기가 늘어나고, 줄어듬에 따라서 자동으로 크기가 조절이 된다</a:t>
            </a:r>
            <a:endParaRPr lang="ko-KR" altLang="en-US" sz="1600"/>
          </a:p>
        </p:txBody>
      </p:sp>
      <p:sp>
        <p:nvSpPr>
          <p:cNvPr id="54" name=""/>
          <p:cNvSpPr/>
          <p:nvPr/>
        </p:nvSpPr>
        <p:spPr>
          <a:xfrm>
            <a:off x="5661917" y="3963392"/>
            <a:ext cx="868164" cy="426640"/>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55" name=""/>
          <p:cNvSpPr/>
          <p:nvPr/>
        </p:nvSpPr>
        <p:spPr>
          <a:xfrm>
            <a:off x="5661917" y="2121495"/>
            <a:ext cx="868164" cy="426640"/>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250825" y="128905"/>
            <a:ext cx="9019540" cy="562610"/>
          </a:xfrm>
          <a:prstGeom prst="rect">
            <a:avLst/>
          </a:prstGeom>
        </p:spPr>
        <p:txBody>
          <a:bodyPr vert="horz" wrap="square" lIns="91440" tIns="45720" rIns="91440" bIns="45720" anchor="ctr">
            <a:normAutofit fontScale="90000"/>
          </a:bodyPr>
          <a:lstStyle/>
          <a:p>
            <a:pPr marL="0" indent="0" rtl="0">
              <a:defRPr lang="ko-KR" altLang="en-US"/>
            </a:pPr>
            <a:r>
              <a:rPr lang="ko-KR" altLang="en-US"/>
              <a:t>hashmap 예제(put&amp;remove,clear)</a:t>
            </a:r>
            <a:endParaRPr lang="ko-KR" altLang="en-US"/>
          </a:p>
        </p:txBody>
      </p:sp>
      <p:sp>
        <p:nvSpPr>
          <p:cNvPr id="3" name="내용 개체 틀 2"/>
          <p:cNvSpPr txBox="1">
            <a:spLocks noGrp="1"/>
          </p:cNvSpPr>
          <p:nvPr>
            <p:ph idx="1"/>
          </p:nvPr>
        </p:nvSpPr>
        <p:spPr>
          <a:xfrm>
            <a:off x="314960" y="902970"/>
            <a:ext cx="11663680" cy="5720715"/>
          </a:xfrm>
          <a:prstGeom prst="rect">
            <a:avLst/>
          </a:prstGeom>
        </p:spPr>
        <p:txBody>
          <a:bodyPr vert="horz" wrap="square" lIns="91440" tIns="45720" rIns="91440" bIns="45720" anchor="t">
            <a:normAutofit/>
          </a:bodyPr>
          <a:lstStyle/>
          <a:p>
            <a:pPr marL="228600" indent="-228600" latinLnBrk="0">
              <a:buFont typeface="Arial"/>
              <a:buChar char="•"/>
              <a:defRPr lang="ko-KR" altLang="en-US"/>
            </a:pPr>
            <a:r>
              <a:rPr lang="en-US" sz="2000" b="0" i="0">
                <a:solidFill>
                  <a:srgbClr val="222222"/>
                </a:solidFill>
                <a:latin typeface="Iropke Batang"/>
                <a:ea typeface="Iropke Batang"/>
              </a:rPr>
              <a:t>HashMap에 데이터를 추가하려면 put(key,value) 방법을 사용하면 됩니다</a:t>
            </a:r>
            <a:endParaRPr lang="en-US" sz="20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endParaRPr lang="ko-KR" altLang="en-US" sz="1200" b="0" i="0">
              <a:solidFill>
                <a:srgbClr val="222222"/>
              </a:solidFill>
              <a:latin typeface="Iropke Batang"/>
              <a:ea typeface="Iropke Batang"/>
            </a:endParaRPr>
          </a:p>
          <a:p>
            <a:pPr marL="228600" indent="-228600" latinLnBrk="0">
              <a:buFont typeface="Arial"/>
              <a:buChar char="•"/>
              <a:defRPr lang="ko-KR" altLang="en-US"/>
            </a:pPr>
            <a:r>
              <a:rPr lang="en-US" sz="2000" b="0" i="0">
                <a:solidFill>
                  <a:srgbClr val="222222"/>
                </a:solidFill>
                <a:latin typeface="Iropke Batang"/>
                <a:ea typeface="Iropke Batang"/>
              </a:rPr>
              <a:t>HashMap에 데이터를 제거하려면 remove(key) 메소드를 사용하면 됩니다. 오직 키값으로만 Map의 요소를 삭제할 수 있습니다. 모든 데이터를 제거하려면 clear() 메소드를 사용하면 됩니다.</a:t>
            </a:r>
            <a:endParaRPr lang="ko-KR" altLang="en-US" sz="2000" b="0" i="0">
              <a:solidFill>
                <a:srgbClr val="222222"/>
              </a:solidFill>
              <a:latin typeface="Iropke Batang"/>
              <a:ea typeface="Iropke Batang"/>
            </a:endParaRPr>
          </a:p>
        </p:txBody>
      </p:sp>
      <p:pic>
        <p:nvPicPr>
          <p:cNvPr id="4" name="그림 26"/>
          <p:cNvPicPr>
            <a:picLocks noChangeAspect="1"/>
          </p:cNvPicPr>
          <p:nvPr/>
        </p:nvPicPr>
        <p:blipFill rotWithShape="1">
          <a:blip r:embed="rId2"/>
          <a:stretch>
            <a:fillRect/>
          </a:stretch>
        </p:blipFill>
        <p:spPr>
          <a:xfrm>
            <a:off x="445770" y="1376045"/>
            <a:ext cx="9665335" cy="1524635"/>
          </a:xfrm>
          <a:prstGeom prst="rect">
            <a:avLst/>
          </a:prstGeom>
          <a:noFill/>
        </p:spPr>
      </p:pic>
      <p:pic>
        <p:nvPicPr>
          <p:cNvPr id="5" name="그림 27"/>
          <p:cNvPicPr>
            <a:picLocks noChangeAspect="1"/>
          </p:cNvPicPr>
          <p:nvPr/>
        </p:nvPicPr>
        <p:blipFill rotWithShape="1">
          <a:blip r:embed="rId3"/>
          <a:stretch>
            <a:fillRect/>
          </a:stretch>
        </p:blipFill>
        <p:spPr>
          <a:xfrm>
            <a:off x="372745" y="3829050"/>
            <a:ext cx="9665335" cy="26295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177165" y="195580"/>
            <a:ext cx="7069455" cy="327025"/>
          </a:xfrm>
          <a:prstGeom prst="rect">
            <a:avLst/>
          </a:prstGeom>
        </p:spPr>
        <p:txBody>
          <a:bodyPr vert="horz" wrap="square" lIns="91440" tIns="45720" rIns="91440" bIns="45720" anchor="ctr">
            <a:noAutofit/>
          </a:bodyPr>
          <a:lstStyle/>
          <a:p>
            <a:pPr marL="0" indent="0" rtl="0" latinLnBrk="0">
              <a:buFontTx/>
              <a:buNone/>
              <a:defRPr lang="ko-KR" altLang="en-US"/>
            </a:pPr>
            <a:r>
              <a:rPr lang="ko-KR" altLang="en-US" sz="2600"/>
              <a:t>hashmap 예제(출력)</a:t>
            </a:r>
            <a:endParaRPr lang="ko-KR" altLang="en-US" sz="2600"/>
          </a:p>
        </p:txBody>
      </p:sp>
      <p:sp>
        <p:nvSpPr>
          <p:cNvPr id="4" name="텍스트 상자 28"/>
          <p:cNvSpPr txBox="1"/>
          <p:nvPr/>
        </p:nvSpPr>
        <p:spPr>
          <a:xfrm>
            <a:off x="266700" y="666750"/>
            <a:ext cx="4836160" cy="2827655"/>
          </a:xfrm>
          <a:prstGeom prst="rect">
            <a:avLst/>
          </a:prstGeom>
          <a:noFill/>
          <a:ln w="0">
            <a:noFill/>
          </a:ln>
        </p:spPr>
        <p:txBody>
          <a:bodyPr vert="horz" wrap="square" lIns="89535" tIns="46355" rIns="89535" bIns="46355" anchor="t">
            <a:spAutoFit/>
          </a:bodyPr>
          <a:lstStyle/>
          <a:p>
            <a:pPr marL="0" indent="0" algn="l" latinLnBrk="0" hangingPunct="1">
              <a:buFontTx/>
              <a:buNone/>
              <a:defRPr lang="ko-KR" altLang="en-US"/>
            </a:pPr>
            <a:r>
              <a:rPr lang="en-US" sz="1800">
                <a:latin typeface="나눔고딕"/>
                <a:ea typeface="나눔고딕"/>
              </a:rPr>
              <a:t>전체 값을 출력하고싶을 경우?</a:t>
            </a:r>
            <a:endParaRPr lang="en-US" sz="1800">
              <a:latin typeface="나눔고딕"/>
              <a:ea typeface="나눔고딕"/>
            </a:endParaRPr>
          </a:p>
          <a:p>
            <a:pPr marL="0" indent="0" algn="l" latinLnBrk="0" hangingPunct="1">
              <a:buFontTx/>
              <a:buNone/>
              <a:defRPr lang="ko-KR" altLang="en-US"/>
            </a:pPr>
            <a:r>
              <a:rPr lang="en-US" sz="1800">
                <a:solidFill>
                  <a:srgbClr val="ff0000"/>
                </a:solidFill>
                <a:latin typeface="나눔고딕"/>
                <a:ea typeface="나눔고딕"/>
              </a:rPr>
              <a:t>entryset()이나 keyset()</a:t>
            </a:r>
            <a:r>
              <a:rPr lang="en-US" sz="1800">
                <a:latin typeface="나눔고딕"/>
                <a:ea typeface="나눔고딕"/>
              </a:rPr>
              <a:t> 사용</a:t>
            </a:r>
            <a:endParaRPr lang="en-US" sz="1800">
              <a:latin typeface="나눔고딕"/>
              <a:ea typeface="나눔고딕"/>
            </a:endParaRPr>
          </a:p>
          <a:p>
            <a:pPr marL="0" indent="0" algn="l" latinLnBrk="0" hangingPunct="1">
              <a:buFontTx/>
              <a:buNone/>
              <a:defRPr lang="ko-KR" altLang="en-US"/>
            </a:pPr>
            <a:r>
              <a:rPr lang="en-US" sz="1800">
                <a:latin typeface="나눔고딕"/>
                <a:ea typeface="나눔고딕"/>
              </a:rPr>
              <a:t>ㄴ</a:t>
            </a:r>
            <a:r>
              <a:rPr lang="en-US" sz="1800">
                <a:solidFill>
                  <a:srgbClr val="ff0000"/>
                </a:solidFill>
                <a:latin typeface="나눔고딕"/>
                <a:ea typeface="나눔고딕"/>
              </a:rPr>
              <a:t>entryset</a:t>
            </a:r>
            <a:r>
              <a:rPr lang="en-US" sz="1800">
                <a:latin typeface="나눔고딕"/>
                <a:ea typeface="나눔고딕"/>
              </a:rPr>
              <a:t>-key와 value의 값이 모두 필요한 경우 사용</a:t>
            </a:r>
            <a:endParaRPr lang="en-US" sz="1800">
              <a:latin typeface="나눔고딕"/>
              <a:ea typeface="나눔고딕"/>
            </a:endParaRPr>
          </a:p>
          <a:p>
            <a:pPr marL="0" indent="0" algn="l" latinLnBrk="0" hangingPunct="1">
              <a:buFontTx/>
              <a:buNone/>
              <a:defRPr lang="ko-KR" altLang="en-US"/>
            </a:pPr>
            <a:r>
              <a:rPr lang="en-US" sz="1800">
                <a:latin typeface="나눔고딕"/>
                <a:ea typeface="나눔고딕"/>
              </a:rPr>
              <a:t>ㄴ</a:t>
            </a:r>
            <a:r>
              <a:rPr lang="en-US" sz="1800">
                <a:solidFill>
                  <a:srgbClr val="ff0000"/>
                </a:solidFill>
                <a:latin typeface="나눔고딕"/>
                <a:ea typeface="나눔고딕"/>
              </a:rPr>
              <a:t>keyset</a:t>
            </a:r>
            <a:r>
              <a:rPr lang="en-US" sz="1800">
                <a:latin typeface="나눔고딕"/>
                <a:ea typeface="나눔고딕"/>
              </a:rPr>
              <a:t>-key의 값만 필요한 경우 사용</a:t>
            </a:r>
            <a:endParaRPr lang="en-US" sz="1800">
              <a:latin typeface="나눔고딕"/>
              <a:ea typeface="나눔고딕"/>
            </a:endParaRPr>
          </a:p>
          <a:p>
            <a:pPr marL="0" indent="0" algn="l" latinLnBrk="0" hangingPunct="1">
              <a:buFontTx/>
              <a:buNone/>
              <a:defRPr lang="ko-KR" altLang="en-US"/>
            </a:pPr>
            <a:endParaRPr lang="ko-KR" altLang="en-US" sz="1800">
              <a:latin typeface="나눔고딕"/>
              <a:ea typeface="나눔고딕"/>
            </a:endParaRPr>
          </a:p>
          <a:p>
            <a:pPr marL="0" indent="0" algn="l" latinLnBrk="0" hangingPunct="1">
              <a:buFontTx/>
              <a:buNone/>
              <a:defRPr lang="ko-KR" altLang="en-US"/>
            </a:pPr>
            <a:endParaRPr lang="ko-KR" altLang="en-US" sz="1800">
              <a:latin typeface="나눔고딕"/>
              <a:ea typeface="나눔고딕"/>
            </a:endParaRPr>
          </a:p>
          <a:p>
            <a:pPr marL="0" indent="0" algn="l" latinLnBrk="0" hangingPunct="1">
              <a:buFontTx/>
              <a:buNone/>
              <a:defRPr lang="ko-KR" altLang="en-US"/>
            </a:pPr>
            <a:endParaRPr lang="ko-KR" altLang="en-US" sz="1800">
              <a:solidFill>
                <a:srgbClr val="ff0000"/>
              </a:solidFill>
              <a:latin typeface="나눔고딕"/>
              <a:ea typeface="나눔고딕"/>
            </a:endParaRPr>
          </a:p>
          <a:p>
            <a:pPr marL="0" indent="0" algn="l" latinLnBrk="0" hangingPunct="1">
              <a:buFontTx/>
              <a:buNone/>
              <a:defRPr lang="ko-KR" altLang="en-US"/>
            </a:pPr>
            <a:endParaRPr lang="ko-KR" altLang="en-US" sz="1800">
              <a:latin typeface="나눔고딕"/>
              <a:ea typeface="나눔고딕"/>
            </a:endParaRPr>
          </a:p>
          <a:p>
            <a:pPr marL="0" indent="0" algn="l" latinLnBrk="0" hangingPunct="1">
              <a:buFontTx/>
              <a:buNone/>
              <a:defRPr lang="ko-KR" altLang="en-US"/>
            </a:pPr>
            <a:endParaRPr lang="ko-KR" altLang="en-US" sz="1800">
              <a:latin typeface="나눔고딕"/>
              <a:ea typeface="나눔고딕"/>
            </a:endParaRPr>
          </a:p>
        </p:txBody>
      </p:sp>
      <p:pic>
        <p:nvPicPr>
          <p:cNvPr id="5" name="그림 29"/>
          <p:cNvPicPr>
            <a:picLocks noChangeAspect="1"/>
          </p:cNvPicPr>
          <p:nvPr/>
        </p:nvPicPr>
        <p:blipFill rotWithShape="1">
          <a:blip r:embed="rId2"/>
          <a:stretch>
            <a:fillRect/>
          </a:stretch>
        </p:blipFill>
        <p:spPr>
          <a:xfrm>
            <a:off x="4999990" y="160655"/>
            <a:ext cx="5282565" cy="2936875"/>
          </a:xfrm>
          <a:prstGeom prst="rect">
            <a:avLst/>
          </a:prstGeom>
          <a:noFill/>
        </p:spPr>
      </p:pic>
      <p:pic>
        <p:nvPicPr>
          <p:cNvPr id="6" name="그림 30"/>
          <p:cNvPicPr>
            <a:picLocks noChangeAspect="1"/>
          </p:cNvPicPr>
          <p:nvPr/>
        </p:nvPicPr>
        <p:blipFill rotWithShape="1">
          <a:blip r:embed="rId3"/>
          <a:stretch>
            <a:fillRect/>
          </a:stretch>
        </p:blipFill>
        <p:spPr>
          <a:xfrm>
            <a:off x="9620885" y="741680"/>
            <a:ext cx="2610485" cy="725805"/>
          </a:xfrm>
          <a:prstGeom prst="rect">
            <a:avLst/>
          </a:prstGeom>
          <a:noFill/>
        </p:spPr>
      </p:pic>
      <p:pic>
        <p:nvPicPr>
          <p:cNvPr id="7" name="그림 31"/>
          <p:cNvPicPr>
            <a:picLocks noChangeAspect="1"/>
          </p:cNvPicPr>
          <p:nvPr/>
        </p:nvPicPr>
        <p:blipFill rotWithShape="1">
          <a:blip r:embed="rId4"/>
          <a:stretch>
            <a:fillRect/>
          </a:stretch>
        </p:blipFill>
        <p:spPr>
          <a:xfrm>
            <a:off x="266700" y="3427730"/>
            <a:ext cx="6640195" cy="3267710"/>
          </a:xfrm>
          <a:prstGeom prst="rect">
            <a:avLst/>
          </a:prstGeom>
          <a:noFill/>
        </p:spPr>
      </p:pic>
      <p:pic>
        <p:nvPicPr>
          <p:cNvPr id="8" name="그림 32"/>
          <p:cNvPicPr>
            <a:picLocks noChangeAspect="1"/>
          </p:cNvPicPr>
          <p:nvPr/>
        </p:nvPicPr>
        <p:blipFill rotWithShape="1">
          <a:blip r:embed="rId5"/>
          <a:stretch>
            <a:fillRect/>
          </a:stretch>
        </p:blipFill>
        <p:spPr>
          <a:xfrm>
            <a:off x="5586095" y="4349750"/>
            <a:ext cx="6392545" cy="108775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timing>
    <p:tnLst>
      <p:par>
        <p:cTn id="1" dur="indefinite" restart="never" nodeType="tmRoot"/>
      </p:par>
    </p:tnLst>
  </p:timing>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244475" y="207645"/>
            <a:ext cx="4845050" cy="593090"/>
          </a:xfrm>
          <a:prstGeom prst="rect">
            <a:avLst/>
          </a:prstGeom>
        </p:spPr>
        <p:txBody>
          <a:bodyPr vert="horz" wrap="square" lIns="91440" tIns="45720" rIns="91440" bIns="45720" anchor="ctr">
            <a:normAutofit/>
          </a:bodyPr>
          <a:lstStyle/>
          <a:p>
            <a:pPr marL="0" indent="0" rtl="0">
              <a:defRPr lang="ko-KR" altLang="en-US"/>
            </a:pPr>
            <a:r>
              <a:rPr lang="ko-KR" altLang="en-US" sz="2600">
                <a:latin typeface="맑은 고딕"/>
                <a:ea typeface="맑은 고딕"/>
                <a:cs typeface="+mj-cs"/>
              </a:rPr>
              <a:t>hashmap 예제(출력)</a:t>
            </a:r>
            <a:endParaRPr lang="ko-KR" altLang="en-US"/>
          </a:p>
        </p:txBody>
      </p:sp>
      <p:sp>
        <p:nvSpPr>
          <p:cNvPr id="3" name="내용 개체 틀 2"/>
          <p:cNvSpPr txBox="1">
            <a:spLocks noGrp="1"/>
          </p:cNvSpPr>
          <p:nvPr>
            <p:ph idx="1"/>
          </p:nvPr>
        </p:nvSpPr>
        <p:spPr>
          <a:xfrm>
            <a:off x="327025" y="1866899"/>
            <a:ext cx="11021695" cy="5202555"/>
          </a:xfrm>
          <a:prstGeom prst="rect">
            <a:avLst/>
          </a:prstGeom>
        </p:spPr>
        <p:txBody>
          <a:bodyPr vert="horz" wrap="square" lIns="91440" tIns="45720" rIns="91440" bIns="45720" anchor="t">
            <a:normAutofit/>
          </a:bodyPr>
          <a:lstStyle/>
          <a:p>
            <a:pPr marL="228600" indent="-228600" latinLnBrk="0">
              <a:buFont typeface="Arial"/>
              <a:buChar char="•"/>
              <a:defRPr lang="ko-KR" altLang="en-US"/>
            </a:pPr>
            <a:r>
              <a:rPr lang="en-US" sz="1800">
                <a:latin typeface="나눔고딕"/>
                <a:ea typeface="나눔고딕"/>
              </a:rPr>
              <a:t>특정 key값의 value를 가지고 오고싶을 경우?</a:t>
            </a:r>
            <a:endParaRPr lang="en-US" sz="1800">
              <a:latin typeface="나눔고딕"/>
              <a:ea typeface="나눔고딕"/>
            </a:endParaRPr>
          </a:p>
          <a:p>
            <a:pPr marL="228600" indent="-228600" algn="l" defTabSz="900000" rtl="0" eaLnBrk="1" latinLnBrk="0" hangingPunct="1">
              <a:lnSpc>
                <a:spcPct val="90000"/>
              </a:lnSpc>
              <a:spcBef>
                <a:spcPts val="1000"/>
              </a:spcBef>
              <a:buFontTx/>
              <a:buNone/>
              <a:defRPr lang="ko-KR" altLang="en-US"/>
            </a:pPr>
            <a:r>
              <a:rPr lang="en-US" sz="1800">
                <a:solidFill>
                  <a:srgbClr val="ff0000"/>
                </a:solidFill>
                <a:latin typeface="나눔고딕"/>
                <a:ea typeface="나눔고딕"/>
              </a:rPr>
              <a:t>ㄴget(key)사용</a:t>
            </a:r>
            <a:endParaRPr lang="ko-KR" altLang="en-US" sz="1800">
              <a:solidFill>
                <a:srgbClr val="ff0000"/>
              </a:solidFill>
              <a:latin typeface="나눔고딕"/>
              <a:ea typeface="나눔고딕"/>
            </a:endParaRPr>
          </a:p>
        </p:txBody>
      </p:sp>
      <p:pic>
        <p:nvPicPr>
          <p:cNvPr id="5" name="그림 35"/>
          <p:cNvPicPr>
            <a:picLocks noChangeAspect="1"/>
          </p:cNvPicPr>
          <p:nvPr/>
        </p:nvPicPr>
        <p:blipFill rotWithShape="1">
          <a:blip r:embed="rId2"/>
          <a:stretch>
            <a:fillRect/>
          </a:stretch>
        </p:blipFill>
        <p:spPr>
          <a:xfrm>
            <a:off x="5168265" y="575310"/>
            <a:ext cx="6934835" cy="570801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timing>
    <p:tnLst>
      <p:par>
        <p:cTn id="1" dur="indefinite" restart="never" nodeType="tmRoot"/>
      </p:par>
    </p:tnLst>
  </p:timing>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838200" y="365125"/>
            <a:ext cx="10516235" cy="338455"/>
          </a:xfrm>
          <a:prstGeom prst="rect">
            <a:avLst/>
          </a:prstGeom>
        </p:spPr>
        <p:txBody>
          <a:bodyPr vert="horz" wrap="square" lIns="91440" tIns="45720" rIns="91440" bIns="45720" anchor="ctr">
            <a:normAutofit fontScale="90000"/>
          </a:bodyPr>
          <a:lstStyle/>
          <a:p>
            <a:pPr marL="0" indent="0" rtl="0">
              <a:defRPr lang="ko-KR" altLang="en-US"/>
            </a:pPr>
            <a:r>
              <a:rPr lang="ko-KR" altLang="en-US" sz="2600"/>
              <a:t>1주차 과제-&gt;hashmap사용   (전)</a:t>
            </a:r>
            <a:endParaRPr lang="ko-KR" altLang="en-US" sz="2600"/>
          </a:p>
        </p:txBody>
      </p:sp>
      <p:pic>
        <p:nvPicPr>
          <p:cNvPr id="3" name="내용 개체 틀 2" descr="/Users/dongeunee/Library/Group Containers/L48J367XN4.com.infraware.PolarisOffice/EngineTemp/2374/fImage1478651509575.png"/>
          <p:cNvPicPr>
            <a:picLocks noGrp="1" noChangeAspect="1"/>
          </p:cNvPicPr>
          <p:nvPr>
            <p:ph idx="1"/>
          </p:nvPr>
        </p:nvPicPr>
        <p:blipFill rotWithShape="1">
          <a:blip r:embed="rId2"/>
          <a:srcRect/>
          <a:stretch>
            <a:fillRect/>
          </a:stretch>
        </p:blipFill>
        <p:spPr>
          <a:xfrm>
            <a:off x="1612265" y="1529080"/>
            <a:ext cx="8597265" cy="43059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txBox="1">
            <a:spLocks noGrp="1"/>
          </p:cNvSpPr>
          <p:nvPr>
            <p:ph type="title" idx="0"/>
          </p:nvPr>
        </p:nvSpPr>
        <p:spPr>
          <a:xfrm>
            <a:off x="135255" y="116839"/>
            <a:ext cx="10516235" cy="495934"/>
          </a:xfrm>
          <a:prstGeom prst="rect">
            <a:avLst/>
          </a:prstGeom>
        </p:spPr>
        <p:txBody>
          <a:bodyPr vert="horz" wrap="square" lIns="91440" tIns="45720" rIns="91440" bIns="45720" anchor="ctr">
            <a:normAutofit/>
          </a:bodyPr>
          <a:lstStyle/>
          <a:p>
            <a:pPr marL="0" indent="0" rtl="0">
              <a:defRPr lang="ko-KR" altLang="en-US"/>
            </a:pPr>
            <a:r>
              <a:rPr lang="ko-KR" altLang="en-US" sz="2600">
                <a:latin typeface="맑은 고딕"/>
                <a:ea typeface="맑은 고딕"/>
                <a:cs typeface="+mj-cs"/>
              </a:rPr>
              <a:t>1주차 과제-&gt;hashmap사용   (후)</a:t>
            </a:r>
            <a:endParaRPr lang="ko-KR" altLang="en-US"/>
          </a:p>
        </p:txBody>
      </p:sp>
      <p:pic>
        <p:nvPicPr>
          <p:cNvPr id="3" name="내용 개체 틀 2" descr="/Users/dongeunee/Library/Group Containers/L48J367XN4.com.infraware.PolarisOffice/EngineTemp/2374/fImage3174281992207.png"/>
          <p:cNvPicPr>
            <a:picLocks noGrp="1" noChangeAspect="1"/>
          </p:cNvPicPr>
          <p:nvPr>
            <p:ph idx="1"/>
          </p:nvPr>
        </p:nvPicPr>
        <p:blipFill rotWithShape="1">
          <a:blip r:embed="rId2"/>
          <a:srcRect/>
          <a:stretch>
            <a:fillRect/>
          </a:stretch>
        </p:blipFill>
        <p:spPr>
          <a:xfrm>
            <a:off x="2747010" y="577850"/>
            <a:ext cx="6704330" cy="6209030"/>
          </a:xfrm>
          <a:prstGeom prst="rect">
            <a:avLst/>
          </a:prstGeom>
          <a:noFill/>
        </p:spPr>
      </p:pic>
      <p:sp>
        <p:nvSpPr>
          <p:cNvPr id="4" name="제목 18"/>
          <p:cNvSpPr txBox="1"/>
          <p:nvPr/>
        </p:nvSpPr>
        <p:spPr>
          <a:xfrm>
            <a:off x="838200" y="365125"/>
            <a:ext cx="10516235" cy="338455"/>
          </a:xfrm>
          <a:prstGeom prst="rect">
            <a:avLst/>
          </a:prstGeom>
        </p:spPr>
        <p:txBody>
          <a:bodyPr vert="horz" wrap="square" lIns="91440" tIns="45720" rIns="91440" bIns="45720" anchor="ctr">
            <a:normAutofit fontScale="67500"/>
          </a:bodyPr>
          <a:lstStyle/>
          <a:p>
            <a:pPr marL="0" indent="0" algn="l" defTabSz="900000" rtl="0" eaLnBrk="1" latinLnBrk="1" hangingPunct="1">
              <a:lnSpc>
                <a:spcPct val="90000"/>
              </a:lnSpc>
              <a:spcBef>
                <a:spcPct val="0"/>
              </a:spcBef>
              <a:buFontTx/>
              <a:buNone/>
              <a:defRPr lang="ko-KR" altLang="en-US"/>
            </a:pPr>
            <a:endParaRPr lang="ko-KR" altLang="en-US" sz="2600">
              <a:latin typeface="맑은 고딕"/>
              <a:ea typeface="맑은 고딕"/>
              <a:cs typeface="+mj-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4" name="그림 20" descr="/Users/dongeunee/Library/Group Containers/L48J367XN4.com.infraware.PolarisOffice/EngineTemp/2374/fImage1544751611583.png"/>
          <p:cNvPicPr>
            <a:picLocks noChangeAspect="1"/>
          </p:cNvPicPr>
          <p:nvPr/>
        </p:nvPicPr>
        <p:blipFill rotWithShape="1">
          <a:blip r:embed="rId2"/>
          <a:stretch>
            <a:fillRect/>
          </a:stretch>
        </p:blipFill>
        <p:spPr>
          <a:xfrm>
            <a:off x="1659890" y="696595"/>
            <a:ext cx="8601710" cy="5908040"/>
          </a:xfrm>
          <a:prstGeom prst="rect">
            <a:avLst/>
          </a:prstGeom>
          <a:noFill/>
        </p:spPr>
      </p:pic>
      <p:sp>
        <p:nvSpPr>
          <p:cNvPr id="5" name="제목 21"/>
          <p:cNvSpPr txBox="1"/>
          <p:nvPr/>
        </p:nvSpPr>
        <p:spPr>
          <a:xfrm>
            <a:off x="135255" y="116839"/>
            <a:ext cx="10516235" cy="495934"/>
          </a:xfrm>
          <a:prstGeom prst="rect">
            <a:avLst/>
          </a:prstGeom>
        </p:spPr>
        <p:txBody>
          <a:bodyPr vert="horz" wrap="square" lIns="91440" tIns="45720" rIns="91440" bIns="45720" anchor="ctr">
            <a:normAutofit/>
          </a:bodyPr>
          <a:lstStyle/>
          <a:p>
            <a:pPr marL="0" indent="0" algn="l" defTabSz="900000" rtl="0" eaLnBrk="1" latinLnBrk="1" hangingPunct="1">
              <a:lnSpc>
                <a:spcPct val="90000"/>
              </a:lnSpc>
              <a:spcBef>
                <a:spcPct val="0"/>
              </a:spcBef>
              <a:buFontTx/>
              <a:buNone/>
              <a:defRPr lang="ko-KR" altLang="en-US"/>
            </a:pPr>
            <a:r>
              <a:rPr lang="ko-KR" altLang="en-US" sz="2600">
                <a:latin typeface="맑은 고딕"/>
                <a:ea typeface="맑은 고딕"/>
                <a:cs typeface="+mj-cs"/>
              </a:rPr>
              <a:t>1주차 과제-&gt;hashmap사용   (후)</a:t>
            </a:r>
            <a:endParaRPr lang="ko-KR" altLang="en-US" sz="4400">
              <a:latin typeface="맑은 고딕"/>
              <a:ea typeface="맑은 고딕"/>
              <a:cs typeface="+mj-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22"/>
          <p:cNvSpPr txBox="1"/>
          <p:nvPr/>
        </p:nvSpPr>
        <p:spPr>
          <a:xfrm>
            <a:off x="135255" y="116839"/>
            <a:ext cx="10516235" cy="495934"/>
          </a:xfrm>
          <a:prstGeom prst="rect">
            <a:avLst/>
          </a:prstGeom>
        </p:spPr>
        <p:txBody>
          <a:bodyPr vert="horz" wrap="square" lIns="91440" tIns="45720" rIns="91440" bIns="45720" anchor="ctr">
            <a:normAutofit/>
          </a:bodyPr>
          <a:lstStyle/>
          <a:p>
            <a:pPr marL="0" indent="0" algn="l" defTabSz="900000" rtl="0" eaLnBrk="1" latinLnBrk="1" hangingPunct="1">
              <a:lnSpc>
                <a:spcPct val="90000"/>
              </a:lnSpc>
              <a:spcBef>
                <a:spcPct val="0"/>
              </a:spcBef>
              <a:buFontTx/>
              <a:buNone/>
              <a:defRPr lang="ko-KR" altLang="en-US"/>
            </a:pPr>
            <a:r>
              <a:rPr lang="ko-KR" altLang="en-US" sz="2600">
                <a:latin typeface="맑은 고딕"/>
                <a:ea typeface="맑은 고딕"/>
                <a:cs typeface="+mj-cs"/>
              </a:rPr>
              <a:t>1주차 과제-&gt;hashmap사용   (후)</a:t>
            </a:r>
            <a:endParaRPr lang="ko-KR" altLang="en-US" sz="4400">
              <a:latin typeface="맑은 고딕"/>
              <a:ea typeface="맑은 고딕"/>
              <a:cs typeface="+mj-cs"/>
            </a:endParaRPr>
          </a:p>
        </p:txBody>
      </p:sp>
      <p:pic>
        <p:nvPicPr>
          <p:cNvPr id="5" name="그림 23" descr="/Users/dongeunee/Library/Group Containers/L48J367XN4.com.infraware.PolarisOffice/EngineTemp/2374/fImage2271971685146.png"/>
          <p:cNvPicPr>
            <a:picLocks noChangeAspect="1"/>
          </p:cNvPicPr>
          <p:nvPr/>
        </p:nvPicPr>
        <p:blipFill rotWithShape="1">
          <a:blip r:embed="rId2"/>
          <a:stretch>
            <a:fillRect/>
          </a:stretch>
        </p:blipFill>
        <p:spPr>
          <a:xfrm>
            <a:off x="2211705" y="593725"/>
            <a:ext cx="7768590" cy="62649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24"/>
          <p:cNvSpPr txBox="1"/>
          <p:nvPr/>
        </p:nvSpPr>
        <p:spPr>
          <a:xfrm>
            <a:off x="135255" y="116839"/>
            <a:ext cx="10516235" cy="495934"/>
          </a:xfrm>
          <a:prstGeom prst="rect">
            <a:avLst/>
          </a:prstGeom>
        </p:spPr>
        <p:txBody>
          <a:bodyPr vert="horz" wrap="square" lIns="91440" tIns="45720" rIns="91440" bIns="45720" anchor="ctr">
            <a:normAutofit/>
          </a:bodyPr>
          <a:lstStyle/>
          <a:p>
            <a:pPr marL="0" indent="0" algn="l" defTabSz="900000" rtl="0" eaLnBrk="1" latinLnBrk="1" hangingPunct="1">
              <a:lnSpc>
                <a:spcPct val="90000"/>
              </a:lnSpc>
              <a:spcBef>
                <a:spcPct val="0"/>
              </a:spcBef>
              <a:buFontTx/>
              <a:buNone/>
              <a:defRPr lang="ko-KR" altLang="en-US"/>
            </a:pPr>
            <a:r>
              <a:rPr lang="ko-KR" altLang="en-US" sz="2600">
                <a:latin typeface="맑은 고딕"/>
                <a:ea typeface="맑은 고딕"/>
                <a:cs typeface="+mj-cs"/>
              </a:rPr>
              <a:t>1주차 과제-&gt;hashmap사용   (후)</a:t>
            </a:r>
            <a:endParaRPr lang="ko-KR" altLang="en-US" sz="4400">
              <a:latin typeface="맑은 고딕"/>
              <a:ea typeface="맑은 고딕"/>
              <a:cs typeface="+mj-cs"/>
            </a:endParaRPr>
          </a:p>
        </p:txBody>
      </p:sp>
      <p:pic>
        <p:nvPicPr>
          <p:cNvPr id="5" name="그림 25" descr="/Users/dongeunee/Library/Group Containers/L48J367XN4.com.infraware.PolarisOffice/EngineTemp/2374/fImage1930451741547.png"/>
          <p:cNvPicPr>
            <a:picLocks noChangeAspect="1"/>
          </p:cNvPicPr>
          <p:nvPr/>
        </p:nvPicPr>
        <p:blipFill rotWithShape="1">
          <a:blip r:embed="rId2"/>
          <a:stretch>
            <a:fillRect/>
          </a:stretch>
        </p:blipFill>
        <p:spPr>
          <a:xfrm>
            <a:off x="1834515" y="685165"/>
            <a:ext cx="8522970" cy="617347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20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5360" y="2676872"/>
            <a:ext cx="2954235" cy="816898"/>
          </a:xfrm>
          <a:prstGeom prst="rect">
            <a:avLst/>
          </a:prstGeom>
          <a:noFill/>
        </p:spPr>
        <p:txBody>
          <a:bodyPr wrap="square">
            <a:spAutoFit/>
          </a:bodyPr>
          <a:lstStyle/>
          <a:p>
            <a:pPr algn="ctr">
              <a:defRPr lang="ko-KR" altLang="en-US"/>
            </a:pPr>
            <a:r>
              <a:rPr lang="ko-KR" altLang="en-US" sz="4800" b="0" spc="-300">
                <a:solidFill>
                  <a:schemeClr val="bg1"/>
                </a:solidFill>
              </a:rPr>
              <a:t>감사합니다</a:t>
            </a:r>
            <a:endParaRPr lang="ko-KR" altLang="en-US" sz="4800" b="0" spc="-3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254687" cy="639129"/>
          </a:xfrm>
          <a:prstGeom prst="rect">
            <a:avLst/>
          </a:prstGeom>
          <a:noFill/>
        </p:spPr>
        <p:txBody>
          <a:bodyPr wrap="none">
            <a:spAutoFit/>
          </a:bodyPr>
          <a:lstStyle/>
          <a:p>
            <a:pPr lvl="0">
              <a:defRPr lang="ko-KR" altLang="en-US"/>
            </a:pPr>
            <a:r>
              <a:rPr lang="en-US" altLang="ko-KR" sz="3600" b="0" spc="-300">
                <a:solidFill>
                  <a:schemeClr val="bg1"/>
                </a:solidFill>
              </a:rPr>
              <a:t>Vector</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37" name="TextBox 24"/>
          <p:cNvSpPr txBox="1"/>
          <p:nvPr/>
        </p:nvSpPr>
        <p:spPr>
          <a:xfrm>
            <a:off x="150809" y="2560398"/>
            <a:ext cx="11592723" cy="573803"/>
          </a:xfrm>
          <a:prstGeom prst="rect">
            <a:avLst/>
          </a:prstGeom>
          <a:noFill/>
        </p:spPr>
        <p:txBody>
          <a:bodyPr wrap="square">
            <a:spAutoFit/>
          </a:bodyPr>
          <a:lstStyle/>
          <a:p>
            <a:pPr algn="just">
              <a:defRPr lang="ko-KR" altLang="en-US"/>
            </a:pPr>
            <a:r>
              <a:rPr lang="en-US" altLang="ko-KR" sz="1600" b="1"/>
              <a:t>Vector는 동기화된 메소드로 구성되어 있기 때문에</a:t>
            </a:r>
            <a:r>
              <a:rPr lang="ko-KR" altLang="en-US" sz="1600" b="1"/>
              <a:t> </a:t>
            </a:r>
            <a:r>
              <a:rPr lang="en-US" altLang="ko-KR" sz="1600" b="1"/>
              <a:t>하나의 스레드가 실행을 완료해야만 다른 스레드들이 실행할 수 있다. </a:t>
            </a:r>
            <a:endParaRPr lang="en-US" altLang="ko-KR" sz="1600" b="1"/>
          </a:p>
          <a:p>
            <a:pPr algn="just">
              <a:defRPr lang="ko-KR" altLang="en-US"/>
            </a:pPr>
            <a:r>
              <a:rPr lang="en-US" altLang="ko-KR" sz="1600" b="1"/>
              <a:t>그래서 멀티 스레드 환경에서 안전하게 객체를 추가하고 삭제할 수 있다. </a:t>
            </a:r>
            <a:endParaRPr lang="en-US" altLang="ko-KR" sz="1600" b="1"/>
          </a:p>
        </p:txBody>
      </p:sp>
      <p:sp>
        <p:nvSpPr>
          <p:cNvPr id="47" name="직사각형 7"/>
          <p:cNvSpPr/>
          <p:nvPr/>
        </p:nvSpPr>
        <p:spPr>
          <a:xfrm>
            <a:off x="132079"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56" name=""/>
          <p:cNvSpPr txBox="1"/>
          <p:nvPr/>
        </p:nvSpPr>
        <p:spPr>
          <a:xfrm>
            <a:off x="307180" y="1328498"/>
            <a:ext cx="3600451" cy="336472"/>
          </a:xfrm>
          <a:prstGeom prst="rect">
            <a:avLst/>
          </a:prstGeom>
        </p:spPr>
        <p:txBody>
          <a:bodyPr wrap="square">
            <a:spAutoFit/>
          </a:bodyPr>
          <a:p>
            <a:pPr>
              <a:defRPr lang="ko-KR" altLang="en-US"/>
            </a:pPr>
            <a:r>
              <a:rPr lang="en-US" altLang="ko-KR" sz="1600"/>
              <a:t>Vector</a:t>
            </a:r>
            <a:r>
              <a:rPr lang="ko-KR" altLang="en-US" sz="1600"/>
              <a:t>의 단점 (</a:t>
            </a:r>
            <a:r>
              <a:rPr lang="en-US" altLang="ko-KR" sz="1600"/>
              <a:t>ArrayList</a:t>
            </a:r>
            <a:r>
              <a:rPr lang="ko-KR" altLang="en-US" sz="1600"/>
              <a:t>와 비교)</a:t>
            </a:r>
            <a:endParaRPr lang="ko-KR" altLang="en-US" sz="1600"/>
          </a:p>
        </p:txBody>
      </p:sp>
      <p:sp>
        <p:nvSpPr>
          <p:cNvPr id="57" name=""/>
          <p:cNvSpPr/>
          <p:nvPr/>
        </p:nvSpPr>
        <p:spPr>
          <a:xfrm>
            <a:off x="177600" y="1985367"/>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endParaRPr lang="ko-KR" altLang="en-US"/>
          </a:p>
        </p:txBody>
      </p:sp>
      <p:sp>
        <p:nvSpPr>
          <p:cNvPr id="58" name=""/>
          <p:cNvSpPr txBox="1"/>
          <p:nvPr/>
        </p:nvSpPr>
        <p:spPr>
          <a:xfrm>
            <a:off x="707626" y="1828164"/>
            <a:ext cx="11484374" cy="576184"/>
          </a:xfrm>
          <a:prstGeom prst="rect">
            <a:avLst/>
          </a:prstGeom>
        </p:spPr>
        <p:txBody>
          <a:bodyPr wrap="square">
            <a:spAutoFit/>
          </a:bodyPr>
          <a:lstStyle/>
          <a:p>
            <a:pPr>
              <a:defRPr lang="ko-KR" altLang="en-US"/>
            </a:pPr>
            <a:r>
              <a:rPr lang="en-US" altLang="ko-KR" sz="1600"/>
              <a:t>벡터는 항상 동기화되는 장점이자 단점을 가지고 있다. 스레드가 1개일때도 동기화를 하기 때문에</a:t>
            </a:r>
            <a:endParaRPr lang="en-US" altLang="ko-KR" sz="1600"/>
          </a:p>
          <a:p>
            <a:pPr>
              <a:defRPr lang="ko-KR" altLang="en-US"/>
            </a:pPr>
            <a:r>
              <a:rPr lang="en-US" altLang="ko-KR" sz="1600"/>
              <a:t>ArrayList보다 성능이 떨</a:t>
            </a:r>
            <a:r>
              <a:rPr lang="ko-KR" altLang="en-US" sz="1600"/>
              <a:t>어져 벡터에 비해 속도가 빠른 </a:t>
            </a:r>
            <a:r>
              <a:rPr lang="en-US" altLang="ko-KR" sz="1600"/>
              <a:t>ArrayList</a:t>
            </a:r>
            <a:r>
              <a:rPr lang="ko-KR" altLang="en-US" sz="1600"/>
              <a:t>가 많이 쓰인다.</a:t>
            </a:r>
            <a:endParaRPr lang="ko-KR" altLang="en-US" sz="1600"/>
          </a:p>
        </p:txBody>
      </p:sp>
      <p:sp>
        <p:nvSpPr>
          <p:cNvPr id="59" name="직사각형 7"/>
          <p:cNvSpPr/>
          <p:nvPr/>
        </p:nvSpPr>
        <p:spPr>
          <a:xfrm>
            <a:off x="125729" y="3361970"/>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0" name=""/>
          <p:cNvSpPr txBox="1"/>
          <p:nvPr/>
        </p:nvSpPr>
        <p:spPr>
          <a:xfrm>
            <a:off x="300829" y="3429000"/>
            <a:ext cx="3600451" cy="336473"/>
          </a:xfrm>
          <a:prstGeom prst="rect">
            <a:avLst/>
          </a:prstGeom>
        </p:spPr>
        <p:txBody>
          <a:bodyPr wrap="square">
            <a:spAutoFit/>
          </a:bodyPr>
          <a:lstStyle/>
          <a:p>
            <a:pPr>
              <a:defRPr lang="ko-KR" altLang="en-US"/>
            </a:pPr>
            <a:r>
              <a:rPr lang="en-US" altLang="ko-KR" sz="1600"/>
              <a:t>Vector</a:t>
            </a:r>
            <a:r>
              <a:rPr lang="ko-KR" altLang="en-US" sz="1600"/>
              <a:t> 선언</a:t>
            </a:r>
            <a:endParaRPr lang="ko-KR" altLang="en-US" sz="1600"/>
          </a:p>
        </p:txBody>
      </p:sp>
      <p:pic>
        <p:nvPicPr>
          <p:cNvPr id="61" name=""/>
          <p:cNvPicPr>
            <a:picLocks noChangeAspect="1"/>
          </p:cNvPicPr>
          <p:nvPr/>
        </p:nvPicPr>
        <p:blipFill rotWithShape="1">
          <a:blip r:embed="rId2"/>
          <a:stretch>
            <a:fillRect/>
          </a:stretch>
        </p:blipFill>
        <p:spPr>
          <a:xfrm>
            <a:off x="160429" y="4005744"/>
            <a:ext cx="8594228" cy="2053323"/>
          </a:xfrm>
          <a:prstGeom prst="rect">
            <a:avLst/>
          </a:prstGeom>
        </p:spPr>
      </p:pic>
      <p:sp>
        <p:nvSpPr>
          <p:cNvPr id="62" name=""/>
          <p:cNvSpPr txBox="1"/>
          <p:nvPr/>
        </p:nvSpPr>
        <p:spPr>
          <a:xfrm>
            <a:off x="135531" y="6286657"/>
            <a:ext cx="11484375" cy="335677"/>
          </a:xfrm>
          <a:prstGeom prst="rect">
            <a:avLst/>
          </a:prstGeom>
        </p:spPr>
        <p:txBody>
          <a:bodyPr wrap="square">
            <a:spAutoFit/>
          </a:bodyPr>
          <a:lstStyle/>
          <a:p>
            <a:pPr>
              <a:defRPr lang="ko-KR" altLang="en-US"/>
            </a:pPr>
            <a:r>
              <a:rPr lang="en-US" altLang="ko-KR" sz="1600"/>
              <a:t>위의 예제와 같이 Class, Integer, String, Character 등의 다양한 타입으로 선언이 가능</a:t>
            </a:r>
            <a:r>
              <a:rPr lang="ko-KR" altLang="en-US" sz="1600"/>
              <a:t>하</a:t>
            </a:r>
            <a:r>
              <a:rPr lang="en-US" altLang="ko-KR" sz="1600"/>
              <a:t>다</a:t>
            </a:r>
            <a:endParaRPr lang="en-US" altLang="ko-KR" sz="1600"/>
          </a:p>
        </p:txBody>
      </p:sp>
      <p:sp>
        <p:nvSpPr>
          <p:cNvPr id="63" name=""/>
          <p:cNvSpPr/>
          <p:nvPr/>
        </p:nvSpPr>
        <p:spPr>
          <a:xfrm>
            <a:off x="137678" y="5100234"/>
            <a:ext cx="8613825" cy="317853"/>
          </a:xfrm>
          <a:prstGeom prst="rect">
            <a:avLst/>
          </a:prstGeom>
          <a:noFill/>
          <a:ln w="508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864287" cy="639129"/>
          </a:xfrm>
          <a:prstGeom prst="rect">
            <a:avLst/>
          </a:prstGeom>
          <a:noFill/>
        </p:spPr>
        <p:txBody>
          <a:bodyPr wrap="none">
            <a:spAutoFit/>
          </a:bodyPr>
          <a:lstStyle/>
          <a:p>
            <a:pPr lvl="0">
              <a:defRPr lang="ko-KR" altLang="en-US"/>
            </a:pPr>
            <a:r>
              <a:rPr lang="en-US" altLang="ko-KR" sz="3600" b="0" spc="-300">
                <a:solidFill>
                  <a:schemeClr val="bg1"/>
                </a:solidFill>
              </a:rPr>
              <a:t>LinkedList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47" name="직사각형 7"/>
          <p:cNvSpPr/>
          <p:nvPr/>
        </p:nvSpPr>
        <p:spPr>
          <a:xfrm>
            <a:off x="171767" y="1211858"/>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56" name=""/>
          <p:cNvSpPr txBox="1"/>
          <p:nvPr/>
        </p:nvSpPr>
        <p:spPr>
          <a:xfrm>
            <a:off x="327023" y="1318575"/>
            <a:ext cx="3600451" cy="338059"/>
          </a:xfrm>
          <a:prstGeom prst="rect">
            <a:avLst/>
          </a:prstGeom>
        </p:spPr>
        <p:txBody>
          <a:bodyPr wrap="square">
            <a:spAutoFit/>
          </a:bodyPr>
          <a:p>
            <a:pPr>
              <a:defRPr lang="ko-KR" altLang="en-US"/>
            </a:pPr>
            <a:r>
              <a:rPr lang="en-US" altLang="ko-KR" sz="1600"/>
              <a:t>LinkedList</a:t>
            </a:r>
            <a:r>
              <a:rPr lang="ko-KR" altLang="en-US" sz="1600"/>
              <a:t>란?</a:t>
            </a:r>
            <a:endParaRPr lang="ko-KR" altLang="en-US" sz="1600"/>
          </a:p>
        </p:txBody>
      </p:sp>
      <p:pic>
        <p:nvPicPr>
          <p:cNvPr id="75" name=""/>
          <p:cNvPicPr>
            <a:picLocks noChangeAspect="1"/>
          </p:cNvPicPr>
          <p:nvPr/>
        </p:nvPicPr>
        <p:blipFill rotWithShape="1">
          <a:blip r:embed="rId2"/>
          <a:stretch>
            <a:fillRect/>
          </a:stretch>
        </p:blipFill>
        <p:spPr>
          <a:xfrm>
            <a:off x="60437" y="2120855"/>
            <a:ext cx="6035562" cy="1028789"/>
          </a:xfrm>
          <a:prstGeom prst="rect">
            <a:avLst/>
          </a:prstGeom>
        </p:spPr>
      </p:pic>
      <p:sp>
        <p:nvSpPr>
          <p:cNvPr id="76" name=""/>
          <p:cNvSpPr/>
          <p:nvPr/>
        </p:nvSpPr>
        <p:spPr>
          <a:xfrm>
            <a:off x="108147" y="1836539"/>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77" name=""/>
          <p:cNvSpPr txBox="1"/>
          <p:nvPr/>
        </p:nvSpPr>
        <p:spPr>
          <a:xfrm>
            <a:off x="598484" y="1709101"/>
            <a:ext cx="11484375" cy="574994"/>
          </a:xfrm>
          <a:prstGeom prst="rect">
            <a:avLst/>
          </a:prstGeom>
        </p:spPr>
        <p:txBody>
          <a:bodyPr wrap="square">
            <a:spAutoFit/>
          </a:bodyPr>
          <a:lstStyle/>
          <a:p>
            <a:pPr>
              <a:defRPr lang="ko-KR" altLang="en-US"/>
            </a:pPr>
            <a:r>
              <a:rPr lang="en-US" altLang="ko-KR" sz="1600"/>
              <a:t>ArrayList는 배열을 사용해서 List를 구현한 클래스</a:t>
            </a:r>
            <a:endParaRPr lang="en-US" altLang="ko-KR" sz="1600"/>
          </a:p>
          <a:p>
            <a:pPr>
              <a:defRPr lang="ko-KR" altLang="en-US"/>
            </a:pPr>
            <a:r>
              <a:rPr lang="en-US" altLang="ko-KR" sz="1600"/>
              <a:t>ArrayList와 다르게 LinkedList는 각각의 노드를 연결하는 방식을 사용</a:t>
            </a:r>
            <a:r>
              <a:rPr lang="ko-KR" altLang="en-US" sz="1600"/>
              <a:t>한</a:t>
            </a:r>
            <a:r>
              <a:rPr lang="en-US" altLang="ko-KR" sz="1600"/>
              <a:t>다.</a:t>
            </a:r>
            <a:endParaRPr lang="en-US" altLang="ko-KR" sz="1600"/>
          </a:p>
        </p:txBody>
      </p:sp>
      <p:sp>
        <p:nvSpPr>
          <p:cNvPr id="78" name="직사각형 7"/>
          <p:cNvSpPr/>
          <p:nvPr/>
        </p:nvSpPr>
        <p:spPr>
          <a:xfrm>
            <a:off x="165417" y="3195000"/>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79" name=""/>
          <p:cNvSpPr txBox="1"/>
          <p:nvPr/>
        </p:nvSpPr>
        <p:spPr>
          <a:xfrm>
            <a:off x="290907" y="3259712"/>
            <a:ext cx="3600451" cy="338833"/>
          </a:xfrm>
          <a:prstGeom prst="rect">
            <a:avLst/>
          </a:prstGeom>
        </p:spPr>
        <p:txBody>
          <a:bodyPr wrap="square">
            <a:spAutoFit/>
          </a:bodyPr>
          <a:lstStyle/>
          <a:p>
            <a:pPr>
              <a:defRPr lang="ko-KR" altLang="en-US"/>
            </a:pPr>
            <a:r>
              <a:rPr lang="en-US" altLang="ko-KR" sz="1600"/>
              <a:t>LinkedList</a:t>
            </a:r>
            <a:r>
              <a:rPr lang="ko-KR" altLang="en-US" sz="1600"/>
              <a:t>의 장점</a:t>
            </a:r>
            <a:endParaRPr lang="ko-KR" altLang="en-US" sz="1600"/>
          </a:p>
        </p:txBody>
      </p:sp>
      <p:sp>
        <p:nvSpPr>
          <p:cNvPr id="80" name=""/>
          <p:cNvSpPr/>
          <p:nvPr/>
        </p:nvSpPr>
        <p:spPr>
          <a:xfrm>
            <a:off x="217288" y="3824486"/>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81" name=""/>
          <p:cNvSpPr txBox="1"/>
          <p:nvPr/>
        </p:nvSpPr>
        <p:spPr>
          <a:xfrm>
            <a:off x="707623" y="3697047"/>
            <a:ext cx="11484376" cy="570232"/>
          </a:xfrm>
          <a:prstGeom prst="rect">
            <a:avLst/>
          </a:prstGeom>
        </p:spPr>
        <p:txBody>
          <a:bodyPr wrap="square">
            <a:spAutoFit/>
          </a:bodyPr>
          <a:lstStyle/>
          <a:p>
            <a:pPr>
              <a:defRPr lang="ko-KR" altLang="en-US"/>
            </a:pPr>
            <a:r>
              <a:rPr lang="en-US" altLang="ko-KR" sz="1600"/>
              <a:t>데이터를 추가하거나 삭제하는 것이 원활하다는 점</a:t>
            </a:r>
            <a:r>
              <a:rPr lang="ko-KR" altLang="en-US" sz="1600"/>
              <a:t>이</a:t>
            </a:r>
            <a:r>
              <a:rPr lang="en-US" altLang="ko-KR" sz="1600"/>
              <a:t>다.</a:t>
            </a:r>
            <a:r>
              <a:rPr lang="ko-KR" altLang="en-US" sz="1600"/>
              <a:t> </a:t>
            </a:r>
            <a:r>
              <a:rPr lang="en-US" altLang="ko-KR" sz="1600"/>
              <a:t>어느 위치에서든 추가나 삭제를 할 경우 변경되는 노드만 다시 연결해주면 </a:t>
            </a:r>
            <a:r>
              <a:rPr lang="ko-KR" altLang="en-US" sz="1600"/>
              <a:t>된</a:t>
            </a:r>
            <a:r>
              <a:rPr lang="en-US" altLang="ko-KR" sz="1600"/>
              <a:t>다.</a:t>
            </a:r>
            <a:r>
              <a:rPr lang="ko-KR" altLang="en-US" sz="1600"/>
              <a:t> </a:t>
            </a:r>
            <a:r>
              <a:rPr lang="en-US" altLang="ko-KR" sz="1600"/>
              <a:t>그래서 주로 ArrayList는 검색이 많은 경우에 사용하고 LinkedList는 잦은 삽입/삭제 시 사</a:t>
            </a:r>
            <a:r>
              <a:rPr lang="ko-KR" altLang="en-US" sz="1600"/>
              <a:t>용한</a:t>
            </a:r>
            <a:r>
              <a:rPr lang="en-US" altLang="ko-KR" sz="1600"/>
              <a:t>다.</a:t>
            </a:r>
            <a:endParaRPr lang="en-US" altLang="ko-KR" sz="1600"/>
          </a:p>
        </p:txBody>
      </p:sp>
      <p:sp>
        <p:nvSpPr>
          <p:cNvPr id="82" name="직사각형 7"/>
          <p:cNvSpPr/>
          <p:nvPr/>
        </p:nvSpPr>
        <p:spPr>
          <a:xfrm>
            <a:off x="175338" y="4393845"/>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83" name=""/>
          <p:cNvSpPr txBox="1"/>
          <p:nvPr/>
        </p:nvSpPr>
        <p:spPr>
          <a:xfrm>
            <a:off x="350439" y="4460875"/>
            <a:ext cx="3600451" cy="337820"/>
          </a:xfrm>
          <a:prstGeom prst="rect">
            <a:avLst/>
          </a:prstGeom>
        </p:spPr>
        <p:txBody>
          <a:bodyPr wrap="square">
            <a:spAutoFit/>
          </a:bodyPr>
          <a:lstStyle/>
          <a:p>
            <a:pPr>
              <a:defRPr lang="ko-KR" altLang="en-US"/>
            </a:pPr>
            <a:r>
              <a:rPr lang="en-US" altLang="ko-KR" sz="1600"/>
              <a:t>LinkedList</a:t>
            </a:r>
            <a:r>
              <a:rPr lang="ko-KR" altLang="en-US" sz="1600"/>
              <a:t> 선언</a:t>
            </a:r>
            <a:endParaRPr lang="ko-KR" altLang="en-US" sz="1600"/>
          </a:p>
        </p:txBody>
      </p:sp>
      <p:pic>
        <p:nvPicPr>
          <p:cNvPr id="84" name=""/>
          <p:cNvPicPr>
            <a:picLocks noChangeAspect="1"/>
          </p:cNvPicPr>
          <p:nvPr/>
        </p:nvPicPr>
        <p:blipFill rotWithShape="1">
          <a:blip r:embed="rId3"/>
          <a:stretch>
            <a:fillRect/>
          </a:stretch>
        </p:blipFill>
        <p:spPr>
          <a:xfrm>
            <a:off x="165940" y="5039963"/>
            <a:ext cx="10758181" cy="12826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4" y="101916"/>
            <a:ext cx="2283386" cy="639129"/>
          </a:xfrm>
          <a:prstGeom prst="rect">
            <a:avLst/>
          </a:prstGeom>
          <a:noFill/>
        </p:spPr>
        <p:txBody>
          <a:bodyPr wrap="none">
            <a:spAutoFit/>
          </a:bodyPr>
          <a:lstStyle/>
          <a:p>
            <a:pPr lvl="0">
              <a:defRPr lang="ko-KR" altLang="en-US"/>
            </a:pPr>
            <a:r>
              <a:rPr lang="en-US" altLang="ko-KR" sz="3600" b="0" spc="-300">
                <a:solidFill>
                  <a:schemeClr val="bg1"/>
                </a:solidFill>
              </a:rPr>
              <a:t>Set Interface</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37" name="TextBox 24"/>
          <p:cNvSpPr txBox="1"/>
          <p:nvPr/>
        </p:nvSpPr>
        <p:spPr>
          <a:xfrm>
            <a:off x="331390" y="1345405"/>
            <a:ext cx="6661547" cy="338615"/>
          </a:xfrm>
          <a:prstGeom prst="rect">
            <a:avLst/>
          </a:prstGeom>
          <a:noFill/>
        </p:spPr>
        <p:txBody>
          <a:bodyPr wrap="square">
            <a:spAutoFit/>
          </a:bodyPr>
          <a:lstStyle/>
          <a:p>
            <a:pPr algn="just">
              <a:defRPr lang="ko-KR" altLang="en-US"/>
            </a:pPr>
            <a:r>
              <a:rPr lang="en-US" altLang="ko-KR" sz="1600"/>
              <a:t>순서가 없고, 데이터 유일성을 가지는 자료구조</a:t>
            </a:r>
            <a:endParaRPr lang="en-US" altLang="ko-KR" sz="1600"/>
          </a:p>
        </p:txBody>
      </p:sp>
      <p:sp>
        <p:nvSpPr>
          <p:cNvPr id="38" name=""/>
          <p:cNvSpPr/>
          <p:nvPr/>
        </p:nvSpPr>
        <p:spPr>
          <a:xfrm>
            <a:off x="266898" y="3672085"/>
            <a:ext cx="1934765" cy="1131093"/>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sz="2200"/>
              <a:t>Set</a:t>
            </a:r>
            <a:endParaRPr lang="en-US" altLang="ko-KR" sz="2200"/>
          </a:p>
        </p:txBody>
      </p:sp>
      <p:sp>
        <p:nvSpPr>
          <p:cNvPr id="39" name=""/>
          <p:cNvSpPr/>
          <p:nvPr/>
        </p:nvSpPr>
        <p:spPr>
          <a:xfrm>
            <a:off x="2866430" y="2054819"/>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r>
              <a:rPr lang="en-US" altLang="ko-KR"/>
              <a:t>HashSet</a:t>
            </a:r>
            <a:endParaRPr lang="en-US" altLang="ko-KR"/>
          </a:p>
        </p:txBody>
      </p:sp>
      <p:sp>
        <p:nvSpPr>
          <p:cNvPr id="41" name=""/>
          <p:cNvSpPr/>
          <p:nvPr/>
        </p:nvSpPr>
        <p:spPr>
          <a:xfrm>
            <a:off x="2962869" y="5772744"/>
            <a:ext cx="1914921" cy="565547"/>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t>TreeSet</a:t>
            </a:r>
            <a:endParaRPr lang="en-US" altLang="ko-KR"/>
          </a:p>
        </p:txBody>
      </p:sp>
      <p:cxnSp>
        <p:nvCxnSpPr>
          <p:cNvPr id="43" name=""/>
          <p:cNvCxnSpPr>
            <a:stCxn id="38" idx="2"/>
            <a:endCxn id="39" idx="0"/>
          </p:cNvCxnSpPr>
          <p:nvPr/>
        </p:nvCxnSpPr>
        <p:spPr>
          <a:xfrm rot="5400000" flipH="1" flipV="1">
            <a:off x="1154906" y="2134195"/>
            <a:ext cx="2748360" cy="2589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
          <p:cNvCxnSpPr>
            <a:endCxn id="41" idx="1"/>
          </p:cNvCxnSpPr>
          <p:nvPr/>
        </p:nvCxnSpPr>
        <p:spPr>
          <a:xfrm rot="16200000" flipH="1">
            <a:off x="1859358" y="4952008"/>
            <a:ext cx="1376363" cy="830659"/>
          </a:xfrm>
          <a:prstGeom prst="line">
            <a:avLst/>
          </a:prstGeom>
        </p:spPr>
        <p:style>
          <a:lnRef idx="1">
            <a:schemeClr val="accent1"/>
          </a:lnRef>
          <a:fillRef idx="0">
            <a:schemeClr val="accent1"/>
          </a:fillRef>
          <a:effectRef idx="0">
            <a:schemeClr val="accent1"/>
          </a:effectRef>
          <a:fontRef idx="minor">
            <a:schemeClr val="tx1"/>
          </a:fontRef>
        </p:style>
      </p:cxnSp>
      <p:sp>
        <p:nvSpPr>
          <p:cNvPr id="47" name="직사각형 7"/>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48" name=""/>
          <p:cNvSpPr/>
          <p:nvPr/>
        </p:nvSpPr>
        <p:spPr>
          <a:xfrm>
            <a:off x="5227835" y="5874742"/>
            <a:ext cx="868164" cy="426640"/>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p>
            <a:pPr algn="ctr">
              <a:defRPr lang="ko-KR" altLang="en-US"/>
            </a:pPr>
            <a:endParaRPr lang="ko-KR" altLang="en-US"/>
          </a:p>
        </p:txBody>
      </p:sp>
      <p:sp>
        <p:nvSpPr>
          <p:cNvPr id="50" name="TextBox 24"/>
          <p:cNvSpPr txBox="1"/>
          <p:nvPr/>
        </p:nvSpPr>
        <p:spPr>
          <a:xfrm>
            <a:off x="6254746" y="5694756"/>
            <a:ext cx="5818190" cy="819234"/>
          </a:xfrm>
          <a:prstGeom prst="rect">
            <a:avLst/>
          </a:prstGeom>
          <a:noFill/>
        </p:spPr>
        <p:txBody>
          <a:bodyPr wrap="square">
            <a:spAutoFit/>
          </a:bodyPr>
          <a:lstStyle/>
          <a:p>
            <a:pPr algn="just">
              <a:defRPr lang="ko-KR" altLang="en-US"/>
            </a:pPr>
            <a:r>
              <a:rPr lang="ko-KR" altLang="en-US" sz="1600"/>
              <a:t> TreeSet은 HashSet과 마찬가지로 Set 인터페이스를 구현한 클래스로써 객체를 중복해서 저장할 수 없고 저장 순서가 유지되지 않는다는 Set의 성질을 그대로 가지고 있다.</a:t>
            </a:r>
            <a:endParaRPr lang="ko-KR" altLang="en-US" sz="1600"/>
          </a:p>
        </p:txBody>
      </p:sp>
      <p:sp>
        <p:nvSpPr>
          <p:cNvPr id="53" name="TextBox 24"/>
          <p:cNvSpPr txBox="1"/>
          <p:nvPr/>
        </p:nvSpPr>
        <p:spPr>
          <a:xfrm>
            <a:off x="6234902" y="2052949"/>
            <a:ext cx="5589988" cy="824474"/>
          </a:xfrm>
          <a:prstGeom prst="rect">
            <a:avLst/>
          </a:prstGeom>
          <a:noFill/>
        </p:spPr>
        <p:txBody>
          <a:bodyPr wrap="square">
            <a:spAutoFit/>
          </a:bodyPr>
          <a:lstStyle/>
          <a:p>
            <a:pPr algn="just">
              <a:defRPr lang="ko-KR" altLang="en-US"/>
            </a:pPr>
            <a:r>
              <a:rPr lang="en-US" altLang="ko-KR" sz="1600"/>
              <a:t>중복된 값을 허용하지 않으며 List 등과는 다르게 입력한 순서가 보장되지 않</a:t>
            </a:r>
            <a:r>
              <a:rPr lang="ko-KR" altLang="en-US" sz="1600"/>
              <a:t>는</a:t>
            </a:r>
            <a:r>
              <a:rPr lang="en-US" altLang="ko-KR" sz="1600"/>
              <a:t>다.</a:t>
            </a:r>
            <a:endParaRPr lang="en-US" altLang="ko-KR" sz="1600"/>
          </a:p>
          <a:p>
            <a:pPr algn="just">
              <a:defRPr lang="ko-KR" altLang="en-US"/>
            </a:pPr>
            <a:endParaRPr lang="ko-KR" altLang="en-US" sz="1600"/>
          </a:p>
        </p:txBody>
      </p:sp>
      <p:sp>
        <p:nvSpPr>
          <p:cNvPr id="55" name=""/>
          <p:cNvSpPr/>
          <p:nvPr/>
        </p:nvSpPr>
        <p:spPr>
          <a:xfrm>
            <a:off x="5227835" y="2111573"/>
            <a:ext cx="868164" cy="426640"/>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2" y="101916"/>
            <a:ext cx="1673787" cy="639129"/>
          </a:xfrm>
          <a:prstGeom prst="rect">
            <a:avLst/>
          </a:prstGeom>
          <a:noFill/>
        </p:spPr>
        <p:txBody>
          <a:bodyPr wrap="none">
            <a:spAutoFit/>
          </a:bodyPr>
          <a:lstStyle/>
          <a:p>
            <a:pPr lvl="0">
              <a:defRPr lang="ko-KR" altLang="en-US"/>
            </a:pPr>
            <a:r>
              <a:rPr lang="en-US" altLang="ko-KR" sz="3600" b="0" spc="-300">
                <a:solidFill>
                  <a:schemeClr val="bg1"/>
                </a:solidFill>
              </a:rPr>
              <a:t>HashSet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59" name="직사각형 7"/>
          <p:cNvSpPr/>
          <p:nvPr/>
        </p:nvSpPr>
        <p:spPr>
          <a:xfrm>
            <a:off x="234869" y="3361970"/>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0" name=""/>
          <p:cNvSpPr txBox="1"/>
          <p:nvPr/>
        </p:nvSpPr>
        <p:spPr>
          <a:xfrm>
            <a:off x="409970" y="3429000"/>
            <a:ext cx="3600451" cy="336515"/>
          </a:xfrm>
          <a:prstGeom prst="rect">
            <a:avLst/>
          </a:prstGeom>
        </p:spPr>
        <p:txBody>
          <a:bodyPr wrap="square">
            <a:spAutoFit/>
          </a:bodyPr>
          <a:lstStyle/>
          <a:p>
            <a:pPr>
              <a:defRPr lang="ko-KR" altLang="en-US"/>
            </a:pPr>
            <a:r>
              <a:rPr lang="en-US" altLang="ko-KR" sz="1600"/>
              <a:t>Hashset</a:t>
            </a:r>
            <a:r>
              <a:rPr lang="ko-KR" altLang="en-US" sz="1600"/>
              <a:t> 선언</a:t>
            </a:r>
            <a:endParaRPr lang="ko-KR" altLang="en-US" sz="1600"/>
          </a:p>
        </p:txBody>
      </p:sp>
      <p:pic>
        <p:nvPicPr>
          <p:cNvPr id="64" name=""/>
          <p:cNvPicPr>
            <a:picLocks noChangeAspect="1"/>
          </p:cNvPicPr>
          <p:nvPr/>
        </p:nvPicPr>
        <p:blipFill rotWithShape="1">
          <a:blip r:embed="rId2"/>
          <a:stretch>
            <a:fillRect/>
          </a:stretch>
        </p:blipFill>
        <p:spPr>
          <a:xfrm>
            <a:off x="217133" y="4002727"/>
            <a:ext cx="9140543" cy="2493874"/>
          </a:xfrm>
          <a:prstGeom prst="rect">
            <a:avLst/>
          </a:prstGeom>
        </p:spPr>
      </p:pic>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5" y="1319212"/>
            <a:ext cx="3600451" cy="336515"/>
          </a:xfrm>
          <a:prstGeom prst="rect">
            <a:avLst/>
          </a:prstGeom>
        </p:spPr>
        <p:txBody>
          <a:bodyPr wrap="square">
            <a:spAutoFit/>
          </a:bodyPr>
          <a:lstStyle/>
          <a:p>
            <a:pPr>
              <a:defRPr lang="ko-KR" altLang="en-US"/>
            </a:pPr>
            <a:r>
              <a:rPr lang="en-US" altLang="ko-KR" sz="1600"/>
              <a:t>Hashset</a:t>
            </a:r>
            <a:r>
              <a:rPr lang="ko-KR" altLang="en-US" sz="1600"/>
              <a:t> 특징</a:t>
            </a:r>
            <a:endParaRPr lang="ko-KR" altLang="en-US" sz="1600"/>
          </a:p>
        </p:txBody>
      </p:sp>
      <p:sp>
        <p:nvSpPr>
          <p:cNvPr id="70" name=""/>
          <p:cNvSpPr txBox="1"/>
          <p:nvPr/>
        </p:nvSpPr>
        <p:spPr>
          <a:xfrm>
            <a:off x="635394" y="1808956"/>
            <a:ext cx="9960373" cy="1303814"/>
          </a:xfrm>
          <a:prstGeom prst="rect">
            <a:avLst/>
          </a:prstGeom>
        </p:spPr>
        <p:txBody>
          <a:bodyPr wrap="square">
            <a:spAutoFit/>
          </a:bodyPr>
          <a:lstStyle/>
          <a:p>
            <a:pPr>
              <a:defRPr lang="ko-KR" altLang="en-US"/>
            </a:pPr>
            <a:r>
              <a:rPr lang="ko-KR" altLang="en-US" sz="1600"/>
              <a:t>1. </a:t>
            </a:r>
            <a:r>
              <a:rPr lang="en-US" altLang="ko-KR" sz="1600"/>
              <a:t>중복된 값을 허용하지 않음</a:t>
            </a:r>
            <a:endParaRPr lang="en-US" altLang="ko-KR" sz="1600"/>
          </a:p>
          <a:p>
            <a:pPr>
              <a:defRPr lang="ko-KR" altLang="en-US"/>
            </a:pPr>
            <a:r>
              <a:rPr lang="ko-KR" altLang="en-US" sz="1600"/>
              <a:t>2. </a:t>
            </a:r>
            <a:r>
              <a:rPr lang="en-US" altLang="ko-KR" sz="1600"/>
              <a:t>입력한 순서가 보장되지 않음</a:t>
            </a:r>
            <a:endParaRPr lang="en-US" altLang="ko-KR" sz="1600"/>
          </a:p>
          <a:p>
            <a:pPr>
              <a:defRPr lang="ko-KR" altLang="en-US"/>
            </a:pPr>
            <a:r>
              <a:rPr lang="ko-KR" altLang="en-US" sz="1600"/>
              <a:t>3. </a:t>
            </a:r>
            <a:r>
              <a:rPr lang="en-US" altLang="ko-KR" sz="1600"/>
              <a:t>null을 값으로 허용</a:t>
            </a:r>
            <a:endParaRPr lang="en-US" altLang="ko-KR" sz="1600"/>
          </a:p>
          <a:p>
            <a:pPr>
              <a:defRPr lang="ko-KR" altLang="en-US"/>
            </a:pPr>
            <a:endParaRPr lang="en-US" altLang="ko-KR" sz="1600"/>
          </a:p>
          <a:p>
            <a:pPr>
              <a:defRPr lang="ko-KR" altLang="en-US"/>
            </a:pPr>
            <a:r>
              <a:rPr lang="en-US" altLang="ko-KR" sz="1600"/>
              <a:t>중복된 값을 허용하지 않는 특징이 있기 때문에 값의 존재 유무를 파악할 때 사용할 수 있다.</a:t>
            </a:r>
            <a:endParaRPr lang="en-US" altLang="ko-KR" sz="1600"/>
          </a:p>
        </p:txBody>
      </p:sp>
      <p:sp>
        <p:nvSpPr>
          <p:cNvPr id="71" name=""/>
          <p:cNvSpPr/>
          <p:nvPr/>
        </p:nvSpPr>
        <p:spPr>
          <a:xfrm>
            <a:off x="108147" y="1836539"/>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1" y="101916"/>
            <a:ext cx="1673788" cy="639129"/>
          </a:xfrm>
          <a:prstGeom prst="rect">
            <a:avLst/>
          </a:prstGeom>
          <a:noFill/>
        </p:spPr>
        <p:txBody>
          <a:bodyPr wrap="none">
            <a:spAutoFit/>
          </a:bodyPr>
          <a:lstStyle/>
          <a:p>
            <a:pPr lvl="0">
              <a:defRPr lang="ko-KR" altLang="en-US"/>
            </a:pPr>
            <a:r>
              <a:rPr lang="en-US" altLang="ko-KR" sz="3600" b="0" spc="-300">
                <a:solidFill>
                  <a:schemeClr val="bg1"/>
                </a:solidFill>
              </a:rPr>
              <a:t>HashSet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47" name="직사각형 7"/>
          <p:cNvSpPr/>
          <p:nvPr/>
        </p:nvSpPr>
        <p:spPr>
          <a:xfrm>
            <a:off x="171767" y="1211858"/>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56" name=""/>
          <p:cNvSpPr txBox="1"/>
          <p:nvPr/>
        </p:nvSpPr>
        <p:spPr>
          <a:xfrm>
            <a:off x="327023" y="1318575"/>
            <a:ext cx="3600451" cy="338059"/>
          </a:xfrm>
          <a:prstGeom prst="rect">
            <a:avLst/>
          </a:prstGeom>
        </p:spPr>
        <p:txBody>
          <a:bodyPr wrap="square">
            <a:spAutoFit/>
          </a:bodyPr>
          <a:p>
            <a:pPr>
              <a:defRPr lang="ko-KR" altLang="en-US"/>
            </a:pPr>
            <a:r>
              <a:rPr lang="en-US" altLang="ko-KR" sz="1600"/>
              <a:t>Hashset </a:t>
            </a:r>
            <a:r>
              <a:rPr lang="ko-KR" altLang="en-US" sz="1600"/>
              <a:t>예제</a:t>
            </a:r>
            <a:endParaRPr lang="ko-KR" altLang="en-US" sz="1600"/>
          </a:p>
        </p:txBody>
      </p:sp>
      <p:pic>
        <p:nvPicPr>
          <p:cNvPr id="88" name=""/>
          <p:cNvPicPr>
            <a:picLocks noChangeAspect="1"/>
          </p:cNvPicPr>
          <p:nvPr/>
        </p:nvPicPr>
        <p:blipFill rotWithShape="1">
          <a:blip r:embed="rId2"/>
          <a:stretch>
            <a:fillRect/>
          </a:stretch>
        </p:blipFill>
        <p:spPr>
          <a:xfrm>
            <a:off x="2186601" y="2191845"/>
            <a:ext cx="7818798" cy="4061812"/>
          </a:xfrm>
          <a:prstGeom prst="rect">
            <a:avLst/>
          </a:prstGeom>
        </p:spPr>
      </p:pic>
      <p:sp>
        <p:nvSpPr>
          <p:cNvPr id="89" name=""/>
          <p:cNvSpPr/>
          <p:nvPr/>
        </p:nvSpPr>
        <p:spPr>
          <a:xfrm>
            <a:off x="3828033" y="2484432"/>
            <a:ext cx="4139058" cy="169025"/>
          </a:xfrm>
          <a:prstGeom prst="rect">
            <a:avLst/>
          </a:prstGeom>
          <a:noFill/>
          <a:ln w="50800" algn="ctr">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 name="TextBox 2"/>
          <p:cNvSpPr txBox="1"/>
          <p:nvPr/>
        </p:nvSpPr>
        <p:spPr>
          <a:xfrm>
            <a:off x="875103" y="101916"/>
            <a:ext cx="1530912" cy="639129"/>
          </a:xfrm>
          <a:prstGeom prst="rect">
            <a:avLst/>
          </a:prstGeom>
          <a:noFill/>
        </p:spPr>
        <p:txBody>
          <a:bodyPr wrap="none">
            <a:spAutoFit/>
          </a:bodyPr>
          <a:lstStyle/>
          <a:p>
            <a:pPr lvl="0">
              <a:defRPr lang="ko-KR" altLang="en-US"/>
            </a:pPr>
            <a:r>
              <a:rPr lang="en-US" altLang="ko-KR" sz="3600" b="0" spc="-300">
                <a:solidFill>
                  <a:schemeClr val="bg1"/>
                </a:solidFill>
              </a:rPr>
              <a:t>TreeSet</a:t>
            </a:r>
            <a:endParaRPr lang="en-US" altLang="ko-KR" sz="3600" b="0" spc="-300">
              <a:solidFill>
                <a:schemeClr val="bg1"/>
              </a:solidFill>
            </a:endParaRPr>
          </a:p>
        </p:txBody>
      </p:sp>
      <p:sp>
        <p:nvSpPr>
          <p:cNvPr id="4" name="TextBox 3"/>
          <p:cNvSpPr txBox="1"/>
          <p:nvPr/>
        </p:nvSpPr>
        <p:spPr>
          <a:xfrm>
            <a:off x="132080" y="117305"/>
            <a:ext cx="759460" cy="307777"/>
          </a:xfrm>
          <a:prstGeom prst="rect">
            <a:avLst/>
          </a:prstGeom>
          <a:noFill/>
        </p:spPr>
        <p:txBody>
          <a:bodyPr wrap="none">
            <a:spAutoFit/>
          </a:bodyPr>
          <a:lstStyle/>
          <a:p>
            <a:pPr lvl="0">
              <a:defRPr lang="ko-KR" altLang="en-US"/>
            </a:pPr>
            <a:r>
              <a:rPr lang="en-US" altLang="ko-KR" sz="1400">
                <a:solidFill>
                  <a:schemeClr val="bg1"/>
                </a:solidFill>
              </a:rPr>
              <a:t>Part 1, </a:t>
            </a:r>
            <a:endParaRPr lang="ko-KR" altLang="en-US" sz="1400">
              <a:solidFill>
                <a:schemeClr val="bg1"/>
              </a:solidFill>
            </a:endParaRPr>
          </a:p>
        </p:txBody>
      </p:sp>
      <p:sp>
        <p:nvSpPr>
          <p:cNvPr id="59" name="직사각형 7"/>
          <p:cNvSpPr/>
          <p:nvPr/>
        </p:nvSpPr>
        <p:spPr>
          <a:xfrm>
            <a:off x="234869" y="3361970"/>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0" name=""/>
          <p:cNvSpPr txBox="1"/>
          <p:nvPr/>
        </p:nvSpPr>
        <p:spPr>
          <a:xfrm>
            <a:off x="409970" y="3429000"/>
            <a:ext cx="3600451" cy="336515"/>
          </a:xfrm>
          <a:prstGeom prst="rect">
            <a:avLst/>
          </a:prstGeom>
        </p:spPr>
        <p:txBody>
          <a:bodyPr wrap="square">
            <a:spAutoFit/>
          </a:bodyPr>
          <a:lstStyle/>
          <a:p>
            <a:pPr>
              <a:defRPr lang="ko-KR" altLang="en-US"/>
            </a:pPr>
            <a:r>
              <a:rPr lang="en-US" altLang="ko-KR" sz="1600"/>
              <a:t>Hashset</a:t>
            </a:r>
            <a:r>
              <a:rPr lang="ko-KR" altLang="en-US" sz="1600"/>
              <a:t> 선언</a:t>
            </a:r>
            <a:endParaRPr lang="ko-KR" altLang="en-US" sz="1600"/>
          </a:p>
        </p:txBody>
      </p:sp>
      <p:sp>
        <p:nvSpPr>
          <p:cNvPr id="68" name="직사각형 7"/>
          <p:cNvSpPr/>
          <p:nvPr/>
        </p:nvSpPr>
        <p:spPr>
          <a:xfrm>
            <a:off x="149144" y="1252182"/>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69" name=""/>
          <p:cNvSpPr txBox="1"/>
          <p:nvPr/>
        </p:nvSpPr>
        <p:spPr>
          <a:xfrm>
            <a:off x="324245" y="1319212"/>
            <a:ext cx="3600451" cy="336515"/>
          </a:xfrm>
          <a:prstGeom prst="rect">
            <a:avLst/>
          </a:prstGeom>
        </p:spPr>
        <p:txBody>
          <a:bodyPr wrap="square">
            <a:spAutoFit/>
          </a:bodyPr>
          <a:lstStyle/>
          <a:p>
            <a:pPr>
              <a:defRPr lang="ko-KR" altLang="en-US"/>
            </a:pPr>
            <a:r>
              <a:rPr lang="en-US" altLang="ko-KR" sz="1600"/>
              <a:t>Treeset</a:t>
            </a:r>
            <a:r>
              <a:rPr lang="ko-KR" altLang="en-US" sz="1600"/>
              <a:t> 특징</a:t>
            </a:r>
            <a:endParaRPr lang="ko-KR" altLang="en-US" sz="1600"/>
          </a:p>
        </p:txBody>
      </p:sp>
      <p:sp>
        <p:nvSpPr>
          <p:cNvPr id="70" name=""/>
          <p:cNvSpPr txBox="1"/>
          <p:nvPr/>
        </p:nvSpPr>
        <p:spPr>
          <a:xfrm>
            <a:off x="635393" y="1808956"/>
            <a:ext cx="10347655" cy="1065689"/>
          </a:xfrm>
          <a:prstGeom prst="rect">
            <a:avLst/>
          </a:prstGeom>
        </p:spPr>
        <p:txBody>
          <a:bodyPr wrap="square">
            <a:spAutoFit/>
          </a:bodyPr>
          <a:lstStyle/>
          <a:p>
            <a:pPr>
              <a:defRPr lang="ko-KR" altLang="en-US"/>
            </a:pPr>
            <a:r>
              <a:rPr lang="ko-KR" altLang="en-US" sz="1600"/>
              <a:t> HashSet과는 달리 TreeSet은 이진 탐색 트리(BinarySearchTree) 구조로 이루어져 있다. 이진 탐색 트리는 추가와 삭제에는 시간이 조금 더 걸리지만 정렬, 검색에 높은 성능을 보이는 자료구조이다.</a:t>
            </a:r>
            <a:endParaRPr lang="ko-KR" altLang="en-US" sz="1600"/>
          </a:p>
          <a:p>
            <a:pPr>
              <a:defRPr lang="ko-KR" altLang="en-US"/>
            </a:pPr>
            <a:endParaRPr lang="ko-KR" altLang="en-US" sz="1600"/>
          </a:p>
          <a:p>
            <a:pPr>
              <a:defRPr lang="ko-KR" altLang="en-US"/>
            </a:pPr>
            <a:r>
              <a:rPr lang="ko-KR" altLang="en-US" sz="1600"/>
              <a:t>그렇기에 HashSet보다 데이터의 추가와 삭제는 시간이 더 걸리지만 검색과 정렬에는 유리하다.</a:t>
            </a:r>
            <a:endParaRPr lang="ko-KR" altLang="en-US" sz="1600"/>
          </a:p>
        </p:txBody>
      </p:sp>
      <p:sp>
        <p:nvSpPr>
          <p:cNvPr id="71" name=""/>
          <p:cNvSpPr/>
          <p:nvPr/>
        </p:nvSpPr>
        <p:spPr>
          <a:xfrm>
            <a:off x="108147" y="1836539"/>
            <a:ext cx="406796" cy="277812"/>
          </a:xfrm>
          <a:prstGeom prst="right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pic>
        <p:nvPicPr>
          <p:cNvPr id="72" name=""/>
          <p:cNvPicPr>
            <a:picLocks noChangeAspect="1"/>
          </p:cNvPicPr>
          <p:nvPr/>
        </p:nvPicPr>
        <p:blipFill rotWithShape="1">
          <a:blip r:embed="rId2"/>
          <a:stretch>
            <a:fillRect/>
          </a:stretch>
        </p:blipFill>
        <p:spPr>
          <a:xfrm>
            <a:off x="209813" y="4267073"/>
            <a:ext cx="10961576" cy="17568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000">
        <p:fade/>
      </p:transition>
    </mc:Choice>
    <mc:Fallback>
      <p:transition xmlns:mc="http://schemas.openxmlformats.org/markup-compatibility/2006" xmlns:hp="http://schemas.haansoft.com/office/presentation/8.0" spd="med" mc:Ignorable="hp" hp:hslDur="1000">
        <p:fade/>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2000907">
      <a:dk1>
        <a:sysClr val="windowText" lastClr="000000"/>
      </a:dk1>
      <a:lt1>
        <a:sysClr val="window" lastClr="ffffff"/>
      </a:lt1>
      <a:dk2>
        <a:srgbClr val="44546a"/>
      </a:dk2>
      <a:lt2>
        <a:srgbClr val="e7e6e6"/>
      </a:lt2>
      <a:accent1>
        <a:srgbClr val="1e3252"/>
      </a:accent1>
      <a:accent2>
        <a:srgbClr val="005289"/>
      </a:accent2>
      <a:accent3>
        <a:srgbClr val="007095"/>
      </a:accent3>
      <a:accent4>
        <a:srgbClr val="bcdee3"/>
      </a:accent4>
      <a:accent5>
        <a:srgbClr val="418a9d"/>
      </a:accent5>
      <a:accent6>
        <a:srgbClr val="aeafa9"/>
      </a:accent6>
      <a:hlink>
        <a:srgbClr val="393939"/>
      </a:hlink>
      <a:folHlink>
        <a:srgbClr val="393939"/>
      </a:folHlink>
    </a:clrScheme>
    <a:fontScheme name="나눔스퀘어 Light">
      <a:majorFont>
        <a:latin typeface="나눔스퀘어 ExtraBold"/>
        <a:ea typeface="나눔스퀘어 ExtraBold"/>
        <a:cs typeface=""/>
      </a:majorFont>
      <a:minorFont>
        <a:latin typeface="나눔스퀘어 Light"/>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2614</ep:Words>
  <ep:PresentationFormat>와이드스크린</ep:PresentationFormat>
  <ep:Paragraphs>515</ep:Paragraphs>
  <ep:Slides>38</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38</vt:i4>
      </vt:variant>
    </vt:vector>
  </ep:HeadingPairs>
  <ep:TitlesOfParts>
    <vt:vector size="39"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arraylist 예제(add)</vt:lpstr>
      <vt:lpstr>arraylist 예제(set)</vt:lpstr>
      <vt:lpstr>arraylist 예제(remove,clear &amp; size)</vt:lpstr>
      <vt:lpstr>슬라이드 26</vt:lpstr>
      <vt:lpstr>슬라이드 27</vt:lpstr>
      <vt:lpstr>슬라이드 28</vt:lpstr>
      <vt:lpstr>슬라이드 29</vt:lpstr>
      <vt:lpstr>hashmap 예제(put&amp;remove,clear)</vt:lpstr>
      <vt:lpstr>hashmap 예제(출력)</vt:lpstr>
      <vt:lpstr>hashmap 예제(출력)</vt:lpstr>
      <vt:lpstr>1주차 과제-&gt;hashmap사용   (전)</vt:lpstr>
      <vt:lpstr>1주차 과제-&gt;hashmap사용   (후)</vt:lpstr>
      <vt:lpstr>슬라이드 35</vt:lpstr>
      <vt:lpstr>슬라이드 36</vt:lpstr>
      <vt:lpstr>슬라이드 37</vt:lpstr>
      <vt:lpstr>슬라이드 38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2020-09-07T02:34:06.000</dcterms:created>
  <dc:creator>Yu Saebyeol</dc:creator>
  <cp:lastModifiedBy>tpgml</cp:lastModifiedBy>
  <dcterms:modified xsi:type="dcterms:W3CDTF">2022-07-20T00:41:07.130</dcterms:modified>
  <cp:revision>48</cp:revision>
  <dc:title>PowerPoint 프레젠테이션</dc:title>
  <cp:version>0906.0100.01</cp:version>
</cp:coreProperties>
</file>